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62" r:id="rId3"/>
    <p:sldId id="261" r:id="rId4"/>
    <p:sldId id="257" r:id="rId5"/>
    <p:sldId id="280" r:id="rId6"/>
    <p:sldId id="263" r:id="rId7"/>
    <p:sldId id="264" r:id="rId8"/>
    <p:sldId id="284" r:id="rId9"/>
    <p:sldId id="285" r:id="rId10"/>
    <p:sldId id="265" r:id="rId11"/>
    <p:sldId id="286" r:id="rId12"/>
    <p:sldId id="258" r:id="rId13"/>
    <p:sldId id="267" r:id="rId14"/>
    <p:sldId id="289" r:id="rId15"/>
    <p:sldId id="270" r:id="rId16"/>
    <p:sldId id="268" r:id="rId17"/>
    <p:sldId id="272" r:id="rId18"/>
    <p:sldId id="290" r:id="rId19"/>
    <p:sldId id="275" r:id="rId20"/>
    <p:sldId id="276" r:id="rId21"/>
    <p:sldId id="277" r:id="rId22"/>
    <p:sldId id="291" r:id="rId23"/>
    <p:sldId id="273" r:id="rId24"/>
    <p:sldId id="274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2" autoAdjust="0"/>
  </p:normalViewPr>
  <p:slideViewPr>
    <p:cSldViewPr snapToGrid="0">
      <p:cViewPr>
        <p:scale>
          <a:sx n="60" d="100"/>
          <a:sy n="60" d="100"/>
        </p:scale>
        <p:origin x="-1146" y="-19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msn\home\mbilenko\psm\run\results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ilenko\papers\11-kdd-pcp\notes\pcp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2103617306018"/>
          <c:y val="6.0453073333366976E-2"/>
          <c:w val="0.80319861856112307"/>
          <c:h val="0.802798858166165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Sheet8!$A$17</c:f>
              <c:strCache>
                <c:ptCount val="1"/>
                <c:pt idx="0">
                  <c:v>Profile size=10</c:v>
                </c:pt>
              </c:strCache>
            </c:strRef>
          </c:tx>
          <c:xVal>
            <c:numRef>
              <c:f>Sheet8!$B$16:$F$16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Sheet8!$B$17:$F$17</c:f>
              <c:numCache>
                <c:formatCode>0%</c:formatCode>
                <c:ptCount val="5"/>
                <c:pt idx="0">
                  <c:v>0.77652846099789175</c:v>
                </c:pt>
                <c:pt idx="1">
                  <c:v>0.94659170765987333</c:v>
                </c:pt>
                <c:pt idx="2">
                  <c:v>0.96907940969782136</c:v>
                </c:pt>
                <c:pt idx="3">
                  <c:v>0.99367533380182704</c:v>
                </c:pt>
                <c:pt idx="4">
                  <c:v>0.99648629655657062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Sheet8!$A$18</c:f>
              <c:strCache>
                <c:ptCount val="1"/>
                <c:pt idx="0">
                  <c:v>Profile size=20</c:v>
                </c:pt>
              </c:strCache>
            </c:strRef>
          </c:tx>
          <c:xVal>
            <c:numRef>
              <c:f>Sheet8!$B$16:$F$16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Sheet8!$B$18:$F$18</c:f>
              <c:numCache>
                <c:formatCode>0%</c:formatCode>
                <c:ptCount val="5"/>
                <c:pt idx="0">
                  <c:v>0.61731843575418999</c:v>
                </c:pt>
                <c:pt idx="1">
                  <c:v>0.87430167597765363</c:v>
                </c:pt>
                <c:pt idx="2">
                  <c:v>0.94189944134078218</c:v>
                </c:pt>
                <c:pt idx="3">
                  <c:v>0.97821229050279335</c:v>
                </c:pt>
                <c:pt idx="4">
                  <c:v>0.98659217877094985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Sheet8!$A$19</c:f>
              <c:strCache>
                <c:ptCount val="1"/>
                <c:pt idx="0">
                  <c:v>Profile size=30</c:v>
                </c:pt>
              </c:strCache>
            </c:strRef>
          </c:tx>
          <c:xVal>
            <c:numRef>
              <c:f>Sheet8!$B$16:$F$16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Sheet8!$B$19:$F$19</c:f>
              <c:numCache>
                <c:formatCode>0%</c:formatCode>
                <c:ptCount val="5"/>
                <c:pt idx="0">
                  <c:v>0.563488016318205</c:v>
                </c:pt>
                <c:pt idx="1">
                  <c:v>0.79806221315655279</c:v>
                </c:pt>
                <c:pt idx="2">
                  <c:v>0.92962774094849565</c:v>
                </c:pt>
                <c:pt idx="3">
                  <c:v>0.96940336562978069</c:v>
                </c:pt>
                <c:pt idx="4">
                  <c:v>0.98572157062723098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Sheet8!$A$20</c:f>
              <c:strCache>
                <c:ptCount val="1"/>
                <c:pt idx="0">
                  <c:v>Profile size=40</c:v>
                </c:pt>
              </c:strCache>
            </c:strRef>
          </c:tx>
          <c:xVal>
            <c:numRef>
              <c:f>Sheet8!$B$16:$F$16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Sheet8!$B$20:$F$20</c:f>
              <c:numCache>
                <c:formatCode>0%</c:formatCode>
                <c:ptCount val="5"/>
                <c:pt idx="0">
                  <c:v>0.54246440844378996</c:v>
                </c:pt>
                <c:pt idx="1">
                  <c:v>0.76828669612174771</c:v>
                </c:pt>
                <c:pt idx="2">
                  <c:v>0.89494354442808044</c:v>
                </c:pt>
                <c:pt idx="3">
                  <c:v>0.96367206676485029</c:v>
                </c:pt>
                <c:pt idx="4">
                  <c:v>0.98085419734904278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Sheet8!$A$21</c:f>
              <c:strCache>
                <c:ptCount val="1"/>
                <c:pt idx="0">
                  <c:v>Profile size=50</c:v>
                </c:pt>
              </c:strCache>
            </c:strRef>
          </c:tx>
          <c:xVal>
            <c:numRef>
              <c:f>Sheet8!$B$16:$F$16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Sheet8!$B$21:$F$21</c:f>
              <c:numCache>
                <c:formatCode>0%</c:formatCode>
                <c:ptCount val="5"/>
                <c:pt idx="0">
                  <c:v>0.53125</c:v>
                </c:pt>
                <c:pt idx="1">
                  <c:v>0.75240384615384615</c:v>
                </c:pt>
                <c:pt idx="2">
                  <c:v>0.87644230769230769</c:v>
                </c:pt>
                <c:pt idx="3">
                  <c:v>0.94375000000000009</c:v>
                </c:pt>
                <c:pt idx="4">
                  <c:v>0.97403846153846163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80864"/>
        <c:axId val="118849920"/>
      </c:scatterChart>
      <c:valAx>
        <c:axId val="112580864"/>
        <c:scaling>
          <c:orientation val="minMax"/>
          <c:max val="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Cache size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18849920"/>
        <c:crosses val="autoZero"/>
        <c:crossBetween val="midCat"/>
        <c:majorUnit val="10"/>
      </c:valAx>
      <c:valAx>
        <c:axId val="118849920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server-side utility</a:t>
                </a:r>
              </a:p>
            </c:rich>
          </c:tx>
          <c:layout/>
          <c:overlay val="0"/>
        </c:title>
        <c:numFmt formatCode="0%" sourceLinked="1"/>
        <c:majorTickMark val="in"/>
        <c:minorTickMark val="none"/>
        <c:tickLblPos val="nextTo"/>
        <c:crossAx val="112580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736200409246902"/>
          <c:y val="0.56495891219163519"/>
          <c:w val="0.27913754643349348"/>
          <c:h val="0.292803367477764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1757683515367"/>
          <c:y val="4.5070245101573807E-2"/>
          <c:w val="0.82350198967064603"/>
          <c:h val="0.82565726741770773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Sheet1!$G$22</c:f>
              <c:strCache>
                <c:ptCount val="1"/>
                <c:pt idx="0">
                  <c:v>Server-side Oracle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Sheet1!$B$95:$B$96</c:f>
              <c:numCache>
                <c:formatCode>General</c:formatCode>
                <c:ptCount val="2"/>
                <c:pt idx="0">
                  <c:v>0</c:v>
                </c:pt>
                <c:pt idx="1">
                  <c:v>80</c:v>
                </c:pt>
              </c:numCache>
            </c:numRef>
          </c:xVal>
          <c:yVal>
            <c:numRef>
              <c:f>Sheet1!$I$85:$I$86</c:f>
              <c:numCache>
                <c:formatCode>0%</c:formatCode>
                <c:ptCount val="2"/>
                <c:pt idx="0">
                  <c:v>0.21490000000000001</c:v>
                </c:pt>
                <c:pt idx="1">
                  <c:v>0.21490000000000001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Sheet1!$F$22</c:f>
              <c:strCache>
                <c:ptCount val="1"/>
                <c:pt idx="0">
                  <c:v>Client-side Oracle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Sheet1!$J$85:$J$93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xVal>
          <c:yVal>
            <c:numRef>
              <c:f>Sheet1!$H$86:$H$94</c:f>
              <c:numCache>
                <c:formatCode>General</c:formatCode>
                <c:ptCount val="9"/>
                <c:pt idx="0">
                  <c:v>0.14180000000000001</c:v>
                </c:pt>
                <c:pt idx="1">
                  <c:v>0.16439999999999999</c:v>
                </c:pt>
                <c:pt idx="2">
                  <c:v>0.18210000000000001</c:v>
                </c:pt>
                <c:pt idx="3">
                  <c:v>0.1925</c:v>
                </c:pt>
                <c:pt idx="4">
                  <c:v>0.2</c:v>
                </c:pt>
                <c:pt idx="5">
                  <c:v>0.2044</c:v>
                </c:pt>
                <c:pt idx="6">
                  <c:v>0.20710000000000001</c:v>
                </c:pt>
                <c:pt idx="7">
                  <c:v>0.20910000000000001</c:v>
                </c:pt>
                <c:pt idx="8">
                  <c:v>0.2112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Sheet1!$E$22</c:f>
              <c:strCache>
                <c:ptCount val="1"/>
                <c:pt idx="0">
                  <c:v>Server-side (full history)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Sheet1!$B$95:$B$96</c:f>
              <c:numCache>
                <c:formatCode>General</c:formatCode>
                <c:ptCount val="2"/>
                <c:pt idx="0">
                  <c:v>0</c:v>
                </c:pt>
                <c:pt idx="1">
                  <c:v>80</c:v>
                </c:pt>
              </c:numCache>
            </c:numRef>
          </c:xVal>
          <c:yVal>
            <c:numRef>
              <c:f>Sheet1!$D$95:$D$96</c:f>
              <c:numCache>
                <c:formatCode>General</c:formatCode>
                <c:ptCount val="2"/>
                <c:pt idx="0">
                  <c:v>0.1767</c:v>
                </c:pt>
                <c:pt idx="1">
                  <c:v>0.1767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Sheet1!$D$22</c:f>
              <c:strCache>
                <c:ptCount val="1"/>
                <c:pt idx="0">
                  <c:v>Client-side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Sheet1!$J$85:$J$93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xVal>
          <c:yVal>
            <c:numRef>
              <c:f>Sheet1!$D$86:$D$94</c:f>
              <c:numCache>
                <c:formatCode>General</c:formatCode>
                <c:ptCount val="9"/>
                <c:pt idx="0">
                  <c:v>0.14099999999999999</c:v>
                </c:pt>
                <c:pt idx="1">
                  <c:v>0.1537</c:v>
                </c:pt>
                <c:pt idx="2">
                  <c:v>0.16239999999999999</c:v>
                </c:pt>
                <c:pt idx="3">
                  <c:v>0.1694</c:v>
                </c:pt>
                <c:pt idx="4">
                  <c:v>0.17080000000000001</c:v>
                </c:pt>
                <c:pt idx="5">
                  <c:v>0.17150000000000001</c:v>
                </c:pt>
                <c:pt idx="6">
                  <c:v>0.1726</c:v>
                </c:pt>
                <c:pt idx="7">
                  <c:v>0.1731</c:v>
                </c:pt>
                <c:pt idx="8">
                  <c:v>0.17499999999999999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Sheet1!$H$73</c:f>
              <c:strCache>
                <c:ptCount val="1"/>
                <c:pt idx="0">
                  <c:v>Cache as profile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2"/>
            <c:spPr>
              <a:solidFill>
                <a:srgbClr val="FF0000"/>
              </a:solidFill>
            </c:spPr>
          </c:marker>
          <c:xVal>
            <c:numRef>
              <c:f>Sheet1!$J$85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Sheet1!$H$74</c:f>
              <c:numCache>
                <c:formatCode>0%</c:formatCode>
                <c:ptCount val="1"/>
                <c:pt idx="0">
                  <c:v>0.13930000000000001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58048"/>
        <c:axId val="124660352"/>
      </c:scatterChart>
      <c:valAx>
        <c:axId val="124658048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Cache size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24660352"/>
        <c:crosses val="autoZero"/>
        <c:crossBetween val="midCat"/>
      </c:valAx>
      <c:valAx>
        <c:axId val="124660352"/>
        <c:scaling>
          <c:orientation val="minMax"/>
          <c:max val="0.22000000000000003"/>
          <c:min val="0.1200000000000000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ad clicks with increments triggered </a:t>
                </a:r>
              </a:p>
            </c:rich>
          </c:tx>
          <c:layout/>
          <c:overlay val="0"/>
        </c:title>
        <c:numFmt formatCode="0%" sourceLinked="0"/>
        <c:majorTickMark val="in"/>
        <c:minorTickMark val="none"/>
        <c:tickLblPos val="nextTo"/>
        <c:crossAx val="124658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221172215709491"/>
          <c:y val="0.54504615024305381"/>
          <c:w val="0.40723052537738125"/>
          <c:h val="0.303986118913955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8BDB-CF5F-4966-B77E-2262B173E8A9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5CFA-932B-49C1-95CE-34065D9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3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6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0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2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7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2767965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0" y="252984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52984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990600"/>
          </a:xfrm>
        </p:spPr>
        <p:txBody>
          <a:bodyPr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225230-A8D1-4B96-B453-2865F0A4320D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EF9A93-EF9A-4932-A10A-D32E586698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32" y="6558460"/>
            <a:ext cx="98272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ti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67000"/>
            <a:ext cx="6858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Predictive Client-Side Profiles </a:t>
            </a:r>
            <a:br>
              <a:rPr lang="en-US" dirty="0" smtClean="0"/>
            </a:br>
            <a:r>
              <a:rPr lang="en-US" dirty="0" smtClean="0"/>
              <a:t>for Personalized Advertising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158" y="4164728"/>
            <a:ext cx="6400800" cy="609600"/>
          </a:xfrm>
        </p:spPr>
        <p:txBody>
          <a:bodyPr>
            <a:normAutofit/>
          </a:bodyPr>
          <a:lstStyle/>
          <a:p>
            <a:r>
              <a:rPr lang="en-US" sz="2400" dirty="0"/>
              <a:t>Misha Bilenko and Matt Richardson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68027"/>
            <a:ext cx="1752600" cy="4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84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Client-only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25112"/>
              </p:ext>
            </p:extLst>
          </p:nvPr>
        </p:nvGraphicFramePr>
        <p:xfrm>
          <a:off x="2132013" y="1371600"/>
          <a:ext cx="495458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4" imgW="2519194" imgH="2057400" progId="Visio.Drawing.11">
                  <p:embed/>
                </p:oleObj>
              </mc:Choice>
              <mc:Fallback>
                <p:oleObj r:id="rId4" imgW="2519194" imgH="20574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371600"/>
                        <a:ext cx="495458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98855" y="3932306"/>
            <a:ext cx="181965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3633" y="3920417"/>
            <a:ext cx="181965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7303" y="4491917"/>
            <a:ext cx="192024" cy="2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4934" y="3880988"/>
            <a:ext cx="491456" cy="631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9152" y="3618874"/>
            <a:ext cx="708883" cy="220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4371" y="3851205"/>
            <a:ext cx="297355" cy="20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7907" y="3663718"/>
            <a:ext cx="297355" cy="14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2594526">
            <a:off x="5551885" y="3811011"/>
            <a:ext cx="78903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Client-only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23806"/>
              </p:ext>
            </p:extLst>
          </p:nvPr>
        </p:nvGraphicFramePr>
        <p:xfrm>
          <a:off x="2132013" y="1371600"/>
          <a:ext cx="495458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4" imgW="2519194" imgH="2057400" progId="Visio.Drawing.11">
                  <p:embed/>
                </p:oleObj>
              </mc:Choice>
              <mc:Fallback>
                <p:oleObj r:id="rId4" imgW="2519194" imgH="2057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371600"/>
                        <a:ext cx="495458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8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Client-only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34966"/>
            <a:ext cx="8915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No plugins (</a:t>
            </a:r>
            <a:r>
              <a:rPr lang="en-US" dirty="0" err="1" smtClean="0"/>
              <a:t>AdNostic</a:t>
            </a:r>
            <a:r>
              <a:rPr lang="en-US" dirty="0" smtClean="0"/>
              <a:t>, </a:t>
            </a:r>
            <a:r>
              <a:rPr lang="en-US" dirty="0" err="1" smtClean="0"/>
              <a:t>RePRIV</a:t>
            </a:r>
            <a:r>
              <a:rPr lang="en-US" dirty="0" smtClean="0"/>
              <a:t>,  </a:t>
            </a:r>
            <a:r>
              <a:rPr lang="en-US" dirty="0" err="1" smtClean="0"/>
              <a:t>Privad</a:t>
            </a:r>
            <a:r>
              <a:rPr lang="en-US" dirty="0" smtClean="0"/>
              <a:t>:   users install plugins)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 smtClean="0"/>
              <a:t> No major changes </a:t>
            </a:r>
            <a:r>
              <a:rPr lang="en-US" dirty="0"/>
              <a:t>to </a:t>
            </a:r>
            <a:r>
              <a:rPr lang="en-US" dirty="0" smtClean="0"/>
              <a:t>serving  infrastructure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 smtClean="0"/>
              <a:t> Targeting server-side (advanced features/algorithms)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 smtClean="0"/>
              <a:t> Profile update server-side (advanced features/algorithms)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Platform cost-saving:  not </a:t>
            </a:r>
            <a:r>
              <a:rPr lang="en-US" dirty="0"/>
              <a:t>paying for profile </a:t>
            </a:r>
            <a:r>
              <a:rPr lang="en-US" dirty="0" smtClean="0"/>
              <a:t>storage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Must </a:t>
            </a:r>
            <a:r>
              <a:rPr lang="en-US" dirty="0"/>
              <a:t>trust </a:t>
            </a:r>
            <a:r>
              <a:rPr lang="en-US" dirty="0" smtClean="0"/>
              <a:t>ad platform to comply with policy and not retain</a:t>
            </a:r>
          </a:p>
          <a:p>
            <a:pPr lvl="1"/>
            <a:r>
              <a:rPr lang="en-US" dirty="0" smtClean="0"/>
              <a:t>Debatable proposition for security researchers…</a:t>
            </a:r>
          </a:p>
          <a:p>
            <a:pPr lvl="1"/>
            <a:r>
              <a:rPr lang="en-US" dirty="0" smtClean="0"/>
              <a:t>…but HTTP-header </a:t>
            </a:r>
            <a:r>
              <a:rPr lang="en-US" dirty="0"/>
              <a:t>Do Not Track makes </a:t>
            </a:r>
            <a:r>
              <a:rPr lang="en-US" dirty="0" smtClean="0"/>
              <a:t>the same assumption</a:t>
            </a:r>
            <a:endParaRPr lang="en-US" dirty="0"/>
          </a:p>
          <a:p>
            <a:pPr lvl="1"/>
            <a:r>
              <a:rPr lang="en-US" dirty="0" smtClean="0"/>
              <a:t>…because we generally trust companies to be law-abiding</a:t>
            </a:r>
          </a:p>
          <a:p>
            <a:pPr lvl="1"/>
            <a:r>
              <a:rPr lang="en-US" dirty="0" smtClean="0"/>
              <a:t>…and it aligns with their long-term incentives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Update:   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79252"/>
                <a:ext cx="8821711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current user profile        and context</a:t>
                </a:r>
                <a:endParaRPr lang="en-US" sz="2400" b="0" dirty="0" smtClean="0"/>
              </a:p>
              <a:p>
                <a:endParaRPr lang="en-US" sz="1100" dirty="0"/>
              </a:p>
              <a:p>
                <a:r>
                  <a:rPr lang="en-US" sz="2400" dirty="0" smtClean="0"/>
                  <a:t>Update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constructs new profile for use in next context</a:t>
                </a:r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     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            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)= 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lvl="1"/>
                <a:endParaRPr lang="en-US" sz="1100" dirty="0" smtClean="0"/>
              </a:p>
              <a:p>
                <a:r>
                  <a:rPr lang="en-US" sz="2400" dirty="0" smtClean="0"/>
                  <a:t>Profiles should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maximize utility gain from personalization</a:t>
                </a:r>
              </a:p>
              <a:p>
                <a:pPr lvl="1"/>
                <a:r>
                  <a:rPr lang="en-US" sz="2000" dirty="0" smtClean="0"/>
                  <a:t>E.g., if profiles are used in CTR prediction,  utility is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𝑈𝑡𝑖𝑙𝑖𝑡𝑦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𝐴𝑐𝑐𝑢𝑟𝑎𝑐𝑦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𝐶𝑇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𝑝𝑒𝑟𝑠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𝐴𝑐𝑐𝑢𝑟𝑎𝑐𝑦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𝐶𝑇𝑅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1200" dirty="0" smtClean="0"/>
              </a:p>
              <a:p>
                <a:r>
                  <a:rPr lang="en-US" sz="2400" dirty="0" smtClean="0"/>
                  <a:t>Profile/context representation       is task-dependent</a:t>
                </a:r>
              </a:p>
              <a:p>
                <a:pPr lvl="1"/>
                <a:r>
                  <a:rPr lang="en-US" sz="2000" dirty="0" smtClean="0"/>
                  <a:t>Search ads:  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bidded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keywords</a:t>
                </a:r>
              </a:p>
              <a:p>
                <a:pPr lvl="1"/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05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79252"/>
                <a:ext cx="8821711" cy="4754563"/>
              </a:xfrm>
              <a:blipFill rotWithShape="1">
                <a:blip r:embed="rId3"/>
                <a:stretch>
                  <a:fillRect l="-41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6481041" y="1228632"/>
            <a:ext cx="784860" cy="304800"/>
          </a:xfrm>
          <a:prstGeom prst="wedgeEllipseCallout">
            <a:avLst>
              <a:gd name="adj1" fmla="val -74401"/>
              <a:gd name="adj2" fmla="val 1164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Query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60574" y="1204690"/>
            <a:ext cx="425886" cy="261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Ad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7983626" y="1470695"/>
            <a:ext cx="855402" cy="397367"/>
          </a:xfrm>
          <a:prstGeom prst="irregularSeal1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Click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0537" y="1508715"/>
            <a:ext cx="822960" cy="261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chemeClr val="tx1"/>
                </a:solidFill>
              </a:rPr>
              <a:t>Pageview</a:t>
            </a:r>
            <a:endParaRPr lang="en-US" sz="1600" i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73222" y="1240044"/>
            <a:ext cx="480515" cy="281510"/>
            <a:chOff x="1935334" y="3804111"/>
            <a:chExt cx="480515" cy="281510"/>
          </a:xfrm>
        </p:grpSpPr>
        <p:sp>
          <p:nvSpPr>
            <p:cNvPr id="18" name="Rectangle 17"/>
            <p:cNvSpPr/>
            <p:nvPr/>
          </p:nvSpPr>
          <p:spPr>
            <a:xfrm>
              <a:off x="1935334" y="3804111"/>
              <a:ext cx="480515" cy="2815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36571" y="3949745"/>
              <a:ext cx="2743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23442" y="3875857"/>
              <a:ext cx="274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36571" y="4023587"/>
              <a:ext cx="27432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85290" y="2422711"/>
            <a:ext cx="480515" cy="281510"/>
            <a:chOff x="1938259" y="3802953"/>
            <a:chExt cx="480515" cy="281510"/>
          </a:xfrm>
        </p:grpSpPr>
        <p:sp>
          <p:nvSpPr>
            <p:cNvPr id="27" name="Rectangle 26"/>
            <p:cNvSpPr/>
            <p:nvPr/>
          </p:nvSpPr>
          <p:spPr>
            <a:xfrm>
              <a:off x="1938259" y="3802953"/>
              <a:ext cx="480515" cy="2815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046619" y="3939501"/>
              <a:ext cx="27432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46619" y="3869650"/>
              <a:ext cx="274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46619" y="4011781"/>
              <a:ext cx="27432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901019" y="2439266"/>
            <a:ext cx="310010" cy="174022"/>
            <a:chOff x="2901019" y="3128806"/>
            <a:chExt cx="310010" cy="174022"/>
          </a:xfrm>
        </p:grpSpPr>
        <p:sp>
          <p:nvSpPr>
            <p:cNvPr id="22" name="Oval Callout 21"/>
            <p:cNvSpPr/>
            <p:nvPr/>
          </p:nvSpPr>
          <p:spPr>
            <a:xfrm>
              <a:off x="2901019" y="3128806"/>
              <a:ext cx="310010" cy="174022"/>
            </a:xfrm>
            <a:prstGeom prst="wedgeEllipseCallout">
              <a:avLst>
                <a:gd name="adj1" fmla="val -74401"/>
                <a:gd name="adj2" fmla="val 11644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960810" y="3217702"/>
              <a:ext cx="19375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211029" y="2602655"/>
            <a:ext cx="200291" cy="139480"/>
            <a:chOff x="3211029" y="3292195"/>
            <a:chExt cx="200291" cy="139480"/>
          </a:xfrm>
        </p:grpSpPr>
        <p:sp>
          <p:nvSpPr>
            <p:cNvPr id="25" name="Rectangle 24"/>
            <p:cNvSpPr/>
            <p:nvPr/>
          </p:nvSpPr>
          <p:spPr>
            <a:xfrm>
              <a:off x="3211029" y="3292195"/>
              <a:ext cx="200291" cy="139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273099" y="3361935"/>
              <a:ext cx="91440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332440" y="2411175"/>
            <a:ext cx="427701" cy="217423"/>
            <a:chOff x="3332440" y="3100715"/>
            <a:chExt cx="427701" cy="217423"/>
          </a:xfrm>
        </p:grpSpPr>
        <p:sp>
          <p:nvSpPr>
            <p:cNvPr id="24" name="Explosion 1 23"/>
            <p:cNvSpPr/>
            <p:nvPr/>
          </p:nvSpPr>
          <p:spPr>
            <a:xfrm>
              <a:off x="3332440" y="3100715"/>
              <a:ext cx="427701" cy="217423"/>
            </a:xfrm>
            <a:prstGeom prst="irregularSeal1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496249" y="3213291"/>
              <a:ext cx="91440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112009" y="2426766"/>
            <a:ext cx="480515" cy="281510"/>
            <a:chOff x="1935334" y="3804111"/>
            <a:chExt cx="480515" cy="281510"/>
          </a:xfrm>
        </p:grpSpPr>
        <p:sp>
          <p:nvSpPr>
            <p:cNvPr id="43" name="Rectangle 42"/>
            <p:cNvSpPr/>
            <p:nvPr/>
          </p:nvSpPr>
          <p:spPr>
            <a:xfrm>
              <a:off x="1935334" y="3804111"/>
              <a:ext cx="480515" cy="2815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036571" y="3949745"/>
              <a:ext cx="2743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023442" y="3875857"/>
              <a:ext cx="274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36571" y="4023587"/>
              <a:ext cx="27432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593650" y="4498503"/>
            <a:ext cx="480515" cy="281510"/>
            <a:chOff x="1938259" y="3802953"/>
            <a:chExt cx="480515" cy="281510"/>
          </a:xfrm>
        </p:grpSpPr>
        <p:sp>
          <p:nvSpPr>
            <p:cNvPr id="51" name="Rectangle 50"/>
            <p:cNvSpPr/>
            <p:nvPr/>
          </p:nvSpPr>
          <p:spPr>
            <a:xfrm>
              <a:off x="1938259" y="3802953"/>
              <a:ext cx="480515" cy="2815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46619" y="3939501"/>
              <a:ext cx="27432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46619" y="3869650"/>
              <a:ext cx="274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046619" y="4011781"/>
              <a:ext cx="27432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Personalization Modalities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Profile uses for ad platforms:   </a:t>
            </a:r>
          </a:p>
          <a:p>
            <a:pPr lvl="1"/>
            <a:r>
              <a:rPr lang="en-US" dirty="0" smtClean="0"/>
              <a:t>Selection:    profile keywords enhance pool of considered ads</a:t>
            </a:r>
          </a:p>
          <a:p>
            <a:pPr lvl="1"/>
            <a:r>
              <a:rPr lang="en-US" dirty="0" smtClean="0"/>
              <a:t>Allocation:    improving CTR prediction,  pricing and ranking</a:t>
            </a:r>
          </a:p>
          <a:p>
            <a:endParaRPr lang="en-US" dirty="0" smtClean="0"/>
          </a:p>
          <a:p>
            <a:r>
              <a:rPr lang="en-US" dirty="0" smtClean="0"/>
              <a:t>Profiles uses for advertisers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Bid increments</a:t>
            </a:r>
            <a:r>
              <a:rPr lang="en-US" dirty="0" smtClean="0"/>
              <a:t>:  trigger for keyword matching context *and* profile</a:t>
            </a:r>
          </a:p>
          <a:p>
            <a:pPr lvl="1"/>
            <a:r>
              <a:rPr lang="en-US" dirty="0" smtClean="0"/>
              <a:t>Differentiation between casual vs. strong user interest</a:t>
            </a:r>
          </a:p>
          <a:p>
            <a:pPr lvl="1"/>
            <a:r>
              <a:rPr lang="en-US" dirty="0" smtClean="0"/>
              <a:t>Supported by conversion rate trends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4" y="4277977"/>
            <a:ext cx="2932386" cy="2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Profile Utility with CPC Bid Increments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87366"/>
                <a:ext cx="8686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Profile utility: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additional </a:t>
                </a:r>
                <a:r>
                  <a:rPr lang="en-US" sz="2400" dirty="0"/>
                  <a:t>revenue attributable to the profile</a:t>
                </a:r>
              </a:p>
              <a:p>
                <a:pPr lvl="0"/>
                <a:endParaRPr lang="en-US" sz="21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1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1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1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Bid increment utility of a profile is a function of ad inventory:</a:t>
                </a:r>
              </a:p>
              <a:p>
                <a:pPr marL="0" indent="0">
                  <a:buNone/>
                </a:pPr>
                <a:endParaRPr lang="en-US" sz="200" dirty="0" smtClean="0"/>
              </a:p>
              <a:p>
                <a:pPr marL="0" indent="0" algn="ctr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457200" lvl="1" indent="0" algn="just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87366"/>
                <a:ext cx="8686800" cy="5334000"/>
              </a:xfrm>
              <a:blipFill rotWithShape="1">
                <a:blip r:embed="rId3"/>
                <a:stretch>
                  <a:fillRect l="-42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04800" y="4002985"/>
            <a:ext cx="8458200" cy="1303616"/>
            <a:chOff x="228600" y="2272864"/>
            <a:chExt cx="8458200" cy="1303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8600" y="2272864"/>
                  <a:ext cx="8458200" cy="109023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≃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click</m:t>
                                </m:r>
                                <m: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𝑏𝑖𝑑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2272864"/>
                  <a:ext cx="8458200" cy="10902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1768366" y="2712722"/>
              <a:ext cx="2475185" cy="863758"/>
              <a:chOff x="1844125" y="1722122"/>
              <a:chExt cx="2406431" cy="863758"/>
            </a:xfrm>
          </p:grpSpPr>
          <p:sp>
            <p:nvSpPr>
              <p:cNvPr id="35" name="Right Brace 34"/>
              <p:cNvSpPr/>
              <p:nvPr/>
            </p:nvSpPr>
            <p:spPr>
              <a:xfrm rot="5400000">
                <a:off x="3026408" y="1102361"/>
                <a:ext cx="182880" cy="1422401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44125" y="2001105"/>
                <a:ext cx="2406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Probability that profile will match future context</a:t>
                </a:r>
                <a:endParaRPr lang="en-US" sz="16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34603" y="2712720"/>
              <a:ext cx="2379832" cy="858174"/>
              <a:chOff x="5429904" y="1722120"/>
              <a:chExt cx="2379832" cy="85817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29904" y="1995519"/>
                <a:ext cx="2379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Probability of profile-matched ad clicked</a:t>
                </a:r>
                <a:endParaRPr lang="en-US" sz="1600" dirty="0"/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5400000">
                <a:off x="6423661" y="899160"/>
                <a:ext cx="182880" cy="1828800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089230" y="2712720"/>
              <a:ext cx="1531778" cy="613808"/>
              <a:chOff x="7622630" y="1722120"/>
              <a:chExt cx="1531778" cy="613808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8122920" y="1447800"/>
                <a:ext cx="182880" cy="731520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22630" y="1997374"/>
                <a:ext cx="1531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Bid increment</a:t>
                </a:r>
                <a:endParaRPr lang="en-US" sz="1600" dirty="0"/>
              </a:p>
            </p:txBody>
          </p:sp>
        </p:grpSp>
      </p:grpSp>
      <p:sp>
        <p:nvSpPr>
          <p:cNvPr id="4" name="Rounded Rectangular Callout 3"/>
          <p:cNvSpPr/>
          <p:nvPr/>
        </p:nvSpPr>
        <p:spPr>
          <a:xfrm>
            <a:off x="3026979" y="2711668"/>
            <a:ext cx="1718442" cy="599090"/>
          </a:xfrm>
          <a:prstGeom prst="wedgeRoundRectCallout">
            <a:avLst>
              <a:gd name="adj1" fmla="val 5772"/>
              <a:gd name="adj2" fmla="val -796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Revenue with profiles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583648" y="2727434"/>
            <a:ext cx="2514606" cy="599090"/>
          </a:xfrm>
          <a:prstGeom prst="wedgeRoundRectCallout">
            <a:avLst>
              <a:gd name="adj1" fmla="val -40622"/>
              <a:gd name="adj2" fmla="val -87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Revenue without profile (non-personalized)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Problem:   Profile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879" y="1248102"/>
                <a:ext cx="9033647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Key observation</a:t>
                </a:r>
                <a:r>
                  <a:rPr lang="en-US" sz="2400" dirty="0" smtClean="0"/>
                  <a:t>:   bid increment utility is a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sz="2400" dirty="0" smtClean="0"/>
                  <a:t> function of keywords because of (1) broad matching (II) ad campaign coverage</a:t>
                </a:r>
              </a:p>
              <a:p>
                <a:pPr lvl="1"/>
                <a:r>
                  <a:rPr lang="en-US" sz="2000" dirty="0" smtClean="0"/>
                  <a:t>Adding “</a:t>
                </a:r>
                <a:r>
                  <a:rPr lang="en-US" sz="2000" i="1" dirty="0" smtClean="0"/>
                  <a:t>Canon SLR” </a:t>
                </a:r>
                <a:r>
                  <a:rPr lang="en-US" sz="2000" dirty="0" smtClean="0"/>
                  <a:t>to an empty profile adds more value than adding “</a:t>
                </a:r>
                <a:r>
                  <a:rPr lang="en-US" sz="2000" i="1" dirty="0" smtClean="0"/>
                  <a:t>Canon SLR</a:t>
                </a:r>
                <a:r>
                  <a:rPr lang="en-US" sz="2000" dirty="0" smtClean="0"/>
                  <a:t>” to a profile already containing “</a:t>
                </a:r>
                <a:r>
                  <a:rPr lang="en-US" sz="2000" i="1" dirty="0" smtClean="0"/>
                  <a:t>Canon 60D</a:t>
                </a:r>
                <a:r>
                  <a:rPr lang="en-US" sz="2000" dirty="0" smtClean="0"/>
                  <a:t>”</a:t>
                </a:r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Basic greedy algorithm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1/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≈63%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optimal</a:t>
                </a:r>
              </a:p>
              <a:p>
                <a:pPr lvl="1"/>
                <a:r>
                  <a:rPr lang="en-US" sz="2100" dirty="0" smtClean="0"/>
                  <a:t>Iteratively add keywords based on their estimated </a:t>
                </a:r>
                <a:r>
                  <a:rPr lang="en-US" sz="2100" i="1" dirty="0" smtClean="0">
                    <a:solidFill>
                      <a:srgbClr val="FF0000"/>
                    </a:solidFill>
                  </a:rPr>
                  <a:t>incremental value</a:t>
                </a:r>
                <a:r>
                  <a:rPr lang="en-US" sz="2100" dirty="0" smtClean="0"/>
                  <a:t>  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879" y="1248102"/>
                <a:ext cx="9033647" cy="5105400"/>
              </a:xfrm>
              <a:blipFill rotWithShape="1">
                <a:blip r:embed="rId3"/>
                <a:stretch>
                  <a:fillRect l="-405" t="-956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94822" y="3792994"/>
            <a:ext cx="7589520" cy="1572892"/>
            <a:chOff x="411480" y="2988928"/>
            <a:chExt cx="7589520" cy="1572892"/>
          </a:xfrm>
        </p:grpSpPr>
        <p:sp>
          <p:nvSpPr>
            <p:cNvPr id="7" name="Rounded Rectangle 6"/>
            <p:cNvSpPr/>
            <p:nvPr/>
          </p:nvSpPr>
          <p:spPr>
            <a:xfrm>
              <a:off x="4434840" y="3474720"/>
              <a:ext cx="822960" cy="146304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1480" y="2988928"/>
                  <a:ext cx="7589520" cy="973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∪{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}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en-US" sz="1400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)\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click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𝑏𝑖𝑑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" y="2988928"/>
                  <a:ext cx="7589520" cy="9734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2852736" y="3429001"/>
              <a:ext cx="1890714" cy="680513"/>
              <a:chOff x="2930714" y="1680343"/>
              <a:chExt cx="1235049" cy="680513"/>
            </a:xfrm>
          </p:grpSpPr>
          <p:sp>
            <p:nvSpPr>
              <p:cNvPr id="18" name="Right Brace 17"/>
              <p:cNvSpPr/>
              <p:nvPr/>
            </p:nvSpPr>
            <p:spPr>
              <a:xfrm rot="5400000">
                <a:off x="3474531" y="1413401"/>
                <a:ext cx="182880" cy="716763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Probability that 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</m:oMath>
                    </a14:m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is </a:t>
                    </a:r>
                    <a:r>
                      <a:rPr lang="en-US" sz="1400" dirty="0"/>
                      <a:t>relevant to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+1)</m:t>
                            </m:r>
                          </m:sup>
                        </m:sSup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149" b="-114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5135878" y="3449001"/>
              <a:ext cx="1798322" cy="665799"/>
              <a:chOff x="5795997" y="1697295"/>
              <a:chExt cx="1482253" cy="66579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795997" y="1839874"/>
                <a:ext cx="1482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Probability of being shown and </a:t>
                </a:r>
                <a:r>
                  <a:rPr lang="en-US" sz="1400" dirty="0" smtClean="0"/>
                  <a:t>clicked </a:t>
                </a:r>
                <a:endParaRPr lang="en-US" sz="1400" dirty="0"/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5400000">
                <a:off x="6433123" y="1223469"/>
                <a:ext cx="182880" cy="1130531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724646" y="3445952"/>
              <a:ext cx="1123954" cy="668848"/>
              <a:chOff x="7248236" y="1722119"/>
              <a:chExt cx="926411" cy="668848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7618429" y="1587453"/>
                <a:ext cx="182880" cy="45221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48236" y="1867747"/>
                <a:ext cx="926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Bid increment</a:t>
                </a:r>
                <a:endParaRPr lang="en-US" sz="1400" dirty="0"/>
              </a:p>
            </p:txBody>
          </p:sp>
        </p:grpSp>
        <p:cxnSp>
          <p:nvCxnSpPr>
            <p:cNvPr id="12" name="Straight Arrow Connector 11"/>
            <p:cNvCxnSpPr>
              <a:stCxn id="7" idx="2"/>
              <a:endCxn id="13" idx="0"/>
            </p:cNvCxnSpPr>
            <p:nvPr/>
          </p:nvCxnSpPr>
          <p:spPr>
            <a:xfrm>
              <a:off x="4846320" y="3621024"/>
              <a:ext cx="0" cy="417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81981" y="4038600"/>
              <a:ext cx="2161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Newly incremented ads due to this keyword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28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Utility:   Learning to the Rescue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67765"/>
                <a:ext cx="8839200" cy="3230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:   will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match the next query</a:t>
                </a:r>
                <a:r>
                  <a:rPr lang="en-US" sz="2400" b="0" dirty="0" smtClean="0"/>
                  <a:t>?</a:t>
                </a:r>
              </a:p>
              <a:p>
                <a:pPr lvl="1"/>
                <a:r>
                  <a:rPr lang="en-US" sz="2000" dirty="0" smtClean="0"/>
                  <a:t>Learned, utilizing profile contents: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𝑙𝑎𝑠𝑡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    </a:t>
                </a:r>
              </a:p>
              <a:p>
                <a:endParaRPr lang="en-US" sz="200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click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:</a:t>
                </a:r>
                <a:r>
                  <a:rPr lang="en-US" sz="2400" dirty="0" smtClean="0"/>
                  <a:t>  will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-bid ad be shown and clicked?</a:t>
                </a:r>
              </a:p>
              <a:p>
                <a:pPr lvl="1"/>
                <a:r>
                  <a:rPr lang="en-US" sz="2000" dirty="0" smtClean="0"/>
                  <a:t>Learned from historical data: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click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endParaRPr lang="en-US" sz="2400" dirty="0" smtClean="0"/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67765"/>
                <a:ext cx="8839200" cy="3230563"/>
              </a:xfrm>
              <a:blipFill rotWithShape="1">
                <a:blip r:embed="rId3"/>
                <a:stretch>
                  <a:fillRect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92480" y="1295400"/>
            <a:ext cx="7589520" cy="1524000"/>
            <a:chOff x="792480" y="1295400"/>
            <a:chExt cx="758952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92480" y="1295400"/>
                  <a:ext cx="7589520" cy="973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)\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click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𝑏𝑖𝑑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" y="1295400"/>
                  <a:ext cx="7589520" cy="9734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2700336" y="1735473"/>
              <a:ext cx="1890714" cy="680513"/>
              <a:chOff x="2930714" y="1680343"/>
              <a:chExt cx="1235049" cy="680513"/>
            </a:xfrm>
          </p:grpSpPr>
          <p:sp>
            <p:nvSpPr>
              <p:cNvPr id="41" name="Right Brace 40"/>
              <p:cNvSpPr/>
              <p:nvPr/>
            </p:nvSpPr>
            <p:spPr>
              <a:xfrm rot="5400000">
                <a:off x="3474531" y="1413401"/>
                <a:ext cx="182880" cy="716763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Probability that 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</m:oMath>
                    </a14:m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is </a:t>
                    </a:r>
                    <a:r>
                      <a:rPr lang="en-US" sz="1400" dirty="0"/>
                      <a:t>relevant to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+1)</m:t>
                            </m:r>
                          </m:sup>
                        </m:sSup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149" b="-114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4983478" y="1755473"/>
              <a:ext cx="1798322" cy="665799"/>
              <a:chOff x="5795997" y="1697295"/>
              <a:chExt cx="1482253" cy="66579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795997" y="1839874"/>
                <a:ext cx="1482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Probability of being shown and </a:t>
                </a:r>
                <a:r>
                  <a:rPr lang="en-US" sz="1400" dirty="0" smtClean="0"/>
                  <a:t>clicked </a:t>
                </a:r>
                <a:endParaRPr lang="en-US" sz="1400" dirty="0"/>
              </a:p>
            </p:txBody>
          </p:sp>
          <p:sp>
            <p:nvSpPr>
              <p:cNvPr id="40" name="Right Brace 39"/>
              <p:cNvSpPr/>
              <p:nvPr/>
            </p:nvSpPr>
            <p:spPr>
              <a:xfrm rot="5400000">
                <a:off x="6433123" y="1223469"/>
                <a:ext cx="182880" cy="1130531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72246" y="1752424"/>
              <a:ext cx="1123954" cy="668848"/>
              <a:chOff x="7248236" y="1722119"/>
              <a:chExt cx="926411" cy="668848"/>
            </a:xfrm>
          </p:grpSpPr>
          <p:sp>
            <p:nvSpPr>
              <p:cNvPr id="37" name="Right Brace 36"/>
              <p:cNvSpPr/>
              <p:nvPr/>
            </p:nvSpPr>
            <p:spPr>
              <a:xfrm rot="5400000">
                <a:off x="7618429" y="1587453"/>
                <a:ext cx="182880" cy="45221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48236" y="1867747"/>
                <a:ext cx="926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Bid increment</a:t>
                </a:r>
                <a:endParaRPr lang="en-US" sz="1400" dirty="0"/>
              </a:p>
            </p:txBody>
          </p:sp>
        </p:grpSp>
        <p:cxnSp>
          <p:nvCxnSpPr>
            <p:cNvPr id="35" name="Straight Arrow Connector 34"/>
            <p:cNvCxnSpPr>
              <a:stCxn id="43" idx="2"/>
            </p:cNvCxnSpPr>
            <p:nvPr/>
          </p:nvCxnSpPr>
          <p:spPr>
            <a:xfrm>
              <a:off x="4678680" y="1920240"/>
              <a:ext cx="0" cy="426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629581" y="2296180"/>
              <a:ext cx="2161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Newly incremented ads due to this keyword </a:t>
              </a:r>
              <a:endParaRPr lang="en-US" sz="1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267200" y="1773936"/>
              <a:ext cx="822960" cy="146304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2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Together:  Profile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303986" y="1282262"/>
                <a:ext cx="4950373" cy="3431628"/>
              </a:xfrm>
            </p:spPr>
            <p:txBody>
              <a:bodyPr/>
              <a:lstStyle/>
              <a:p>
                <a:pPr marL="330200" indent="-330200">
                  <a:buAutoNum type="arabicPeriod"/>
                </a:pPr>
                <a:r>
                  <a:rPr lang="en-US" dirty="0" smtClean="0"/>
                  <a:t>Candidates = Expand(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330200" indent="-330200">
                  <a:buAutoNum type="arabicPeriod"/>
                </a:pPr>
                <a:r>
                  <a:rPr lang="en-US" b="0" dirty="0" smtClean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 smtClean="0"/>
                  <a:t> for all candidates</a:t>
                </a:r>
              </a:p>
              <a:p>
                <a:pPr marL="330200" indent="-330200"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Iteratively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36538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236538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while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|&lt;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argmax</m:t>
                        </m:r>
                      </m:fName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303986" y="1282262"/>
                <a:ext cx="4950373" cy="3431628"/>
              </a:xfrm>
              <a:blipFill rotWithShape="1">
                <a:blip r:embed="rId4"/>
                <a:stretch>
                  <a:fillRect l="-985" t="-1066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11982"/>
              </p:ext>
            </p:extLst>
          </p:nvPr>
        </p:nvGraphicFramePr>
        <p:xfrm>
          <a:off x="192865" y="1204748"/>
          <a:ext cx="3813453" cy="310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r:id="rId5" imgW="2519194" imgH="2057400" progId="Visio.Drawing.11">
                  <p:embed/>
                </p:oleObj>
              </mc:Choice>
              <mc:Fallback>
                <p:oleObj r:id="rId5" imgW="2519194" imgH="20574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65" y="1204748"/>
                        <a:ext cx="3813453" cy="310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822032" y="2317531"/>
            <a:ext cx="1229710" cy="709449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640318"/>
            <a:ext cx="8915400" cy="1319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trick:  keep a cache of recent contexts with the profile</a:t>
            </a:r>
          </a:p>
          <a:p>
            <a:r>
              <a:rPr lang="en-US" dirty="0" smtClean="0"/>
              <a:t>Used only for expansion,  not for charging increments!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06" y="1371600"/>
            <a:ext cx="915451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Replay a large user sample (2.4M) from two months of Bing logs</a:t>
            </a:r>
          </a:p>
          <a:p>
            <a:r>
              <a:rPr lang="en-US" sz="2400" dirty="0" smtClean="0"/>
              <a:t>Profiles constructed online and scored against actual ad clicks</a:t>
            </a:r>
          </a:p>
          <a:p>
            <a:pPr lvl="1"/>
            <a:r>
              <a:rPr lang="en-US" sz="2100" dirty="0" smtClean="0"/>
              <a:t>Pessimistic:   underestimates effects from improvements in </a:t>
            </a:r>
            <a:r>
              <a:rPr lang="en-US" sz="2100" dirty="0" err="1" smtClean="0"/>
              <a:t>pClick</a:t>
            </a:r>
            <a:r>
              <a:rPr lang="en-US" sz="2100" dirty="0" smtClean="0"/>
              <a:t>/ranking</a:t>
            </a:r>
          </a:p>
          <a:p>
            <a:r>
              <a:rPr lang="en-US" sz="2400" dirty="0" smtClean="0"/>
              <a:t>Dataset construction on Cosmos (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)</a:t>
            </a:r>
          </a:p>
          <a:p>
            <a:pPr lvl="1"/>
            <a:r>
              <a:rPr lang="en-US" sz="2100" dirty="0" smtClean="0"/>
              <a:t>Runs  on compressed data on multicore (L-BFGS logistic regression)</a:t>
            </a:r>
          </a:p>
          <a:p>
            <a:r>
              <a:rPr lang="en-US" sz="2400" dirty="0" smtClean="0"/>
              <a:t>Features:  frequency/</a:t>
            </a:r>
            <a:r>
              <a:rPr lang="en-US" sz="2400" dirty="0" err="1" smtClean="0"/>
              <a:t>recency</a:t>
            </a:r>
            <a:r>
              <a:rPr lang="en-US" sz="2400" dirty="0" smtClean="0"/>
              <a:t>, historical counts, decay windows, etc.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$$$ question</a:t>
            </a:r>
            <a:r>
              <a:rPr lang="en-US" sz="2400" dirty="0" smtClean="0"/>
              <a:t>:    how do client-side and server-side profiles compare?</a:t>
            </a:r>
          </a:p>
          <a:p>
            <a:r>
              <a:rPr lang="en-US" sz="2400" dirty="0" smtClean="0"/>
              <a:t>Evaluate the effects of:</a:t>
            </a:r>
          </a:p>
          <a:p>
            <a:pPr lvl="1"/>
            <a:r>
              <a:rPr lang="en-US" sz="2000" dirty="0" smtClean="0"/>
              <a:t>Profile size:   used for matching</a:t>
            </a:r>
          </a:p>
          <a:p>
            <a:pPr lvl="1"/>
            <a:r>
              <a:rPr lang="en-US" sz="2000" dirty="0" smtClean="0"/>
              <a:t>Cache size:   used for expanding the candidate selection pool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1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Cookie-cleared </a:t>
            </a:r>
            <a:r>
              <a:rPr lang="en-US" dirty="0" smtClean="0"/>
              <a:t>User Sees This 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97268"/>
            <a:ext cx="91535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898632" y="3042746"/>
            <a:ext cx="7425558" cy="10720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08"/>
            <a:ext cx="8229600" cy="1143000"/>
          </a:xfrm>
        </p:spPr>
        <p:txBody>
          <a:bodyPr/>
          <a:lstStyle/>
          <a:p>
            <a:r>
              <a:rPr lang="en-US" dirty="0" smtClean="0"/>
              <a:t>Client-side vs. Server-side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28" y="1219200"/>
            <a:ext cx="8451668" cy="46892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Cache size:  number of query events stored client-side</a:t>
            </a:r>
          </a:p>
          <a:p>
            <a:r>
              <a:rPr lang="en-US" sz="2400" dirty="0" smtClean="0"/>
              <a:t>Moderate cache size performs close to optimal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201082"/>
              </p:ext>
            </p:extLst>
          </p:nvPr>
        </p:nvGraphicFramePr>
        <p:xfrm>
          <a:off x="1097280" y="219456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4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vs. Server-side vs. Oracle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5" y="1278359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% of future user activity can we match at all?</a:t>
            </a:r>
          </a:p>
          <a:p>
            <a:r>
              <a:rPr lang="en-US" sz="2400" dirty="0" smtClean="0"/>
              <a:t>Caveat:   depends on matching function</a:t>
            </a:r>
            <a:r>
              <a:rPr lang="en-US" sz="2400" dirty="0"/>
              <a:t> </a:t>
            </a:r>
            <a:r>
              <a:rPr lang="en-US" sz="2400" dirty="0" smtClean="0"/>
              <a:t>(graph)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807172"/>
              </p:ext>
            </p:extLst>
          </p:nvPr>
        </p:nvGraphicFramePr>
        <p:xfrm>
          <a:off x="1736823" y="2159876"/>
          <a:ext cx="5562611" cy="430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Client-side profiles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 industry and privacy concerns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 </a:t>
            </a:r>
            <a:r>
              <a:rPr lang="en-US" dirty="0" smtClean="0">
                <a:solidFill>
                  <a:srgbClr val="FF0000"/>
                </a:solidFill>
              </a:rPr>
              <a:t>little change </a:t>
            </a:r>
            <a:r>
              <a:rPr lang="en-US" dirty="0" smtClean="0"/>
              <a:t>to current ad platform infrastructure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Retain </a:t>
            </a:r>
            <a:r>
              <a:rPr lang="en-US" dirty="0" smtClean="0">
                <a:solidFill>
                  <a:srgbClr val="FF0000"/>
                </a:solidFill>
              </a:rPr>
              <a:t>97+% </a:t>
            </a:r>
            <a:r>
              <a:rPr lang="en-US" dirty="0" smtClean="0"/>
              <a:t>of server-side personalization revenue gains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Principled </a:t>
            </a:r>
            <a:r>
              <a:rPr lang="en-US" dirty="0" smtClean="0">
                <a:solidFill>
                  <a:srgbClr val="FF0000"/>
                </a:solidFill>
              </a:rPr>
              <a:t>utility-based framework </a:t>
            </a:r>
            <a:r>
              <a:rPr lang="en-US" dirty="0" smtClean="0"/>
              <a:t>for ad personalization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Quantifies gains from offering </a:t>
            </a:r>
            <a:r>
              <a:rPr lang="en-US" dirty="0" smtClean="0">
                <a:solidFill>
                  <a:srgbClr val="FF0000"/>
                </a:solidFill>
              </a:rPr>
              <a:t>bid-increments</a:t>
            </a:r>
          </a:p>
        </p:txBody>
      </p:sp>
    </p:spTree>
    <p:extLst>
      <p:ext uri="{BB962C8B-B14F-4D97-AF65-F5344CB8AC3E}">
        <p14:creationId xmlns:p14="http://schemas.microsoft.com/office/powerpoint/2010/main" val="24805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r>
                  <a:rPr lang="en-US" dirty="0" smtClean="0"/>
                  <a:t> Come From?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Q:    what’s stopping us from “stuffing” profiles in this formulation? </a:t>
                </a:r>
              </a:p>
              <a:p>
                <a:endParaRPr lang="en-US" sz="24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sz="24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sz="24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r>
                  <a:rPr lang="en-US" sz="2400" b="0" dirty="0" smtClean="0">
                    <a:solidFill>
                      <a:prstClr val="black"/>
                    </a:solidFill>
                    <a:ea typeface="Cambria Math"/>
                  </a:rPr>
                  <a:t>A:    nothing , we’re maximizing platfor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m’s revenue!</a:t>
                </a:r>
                <a:endParaRPr lang="en-US" sz="24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Problem:    need an incentive-compatible solution</a:t>
                </a:r>
              </a:p>
              <a:p>
                <a:pPr lvl="1"/>
                <a:r>
                  <a:rPr lang="en-US" sz="2000" b="0" dirty="0" smtClean="0">
                    <a:solidFill>
                      <a:prstClr val="black"/>
                    </a:solidFill>
                    <a:ea typeface="Cambria Math"/>
                  </a:rPr>
                  <a:t>MSFT makes max revenue, advertiser has no incentive to change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𝑏𝑖𝑑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0" cy="4754563"/>
              </a:xfrm>
              <a:blipFill rotWithShape="1">
                <a:blip r:embed="rId4"/>
                <a:stretch>
                  <a:fillRect l="-958" t="-1026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85800" y="1828800"/>
            <a:ext cx="7589520" cy="1524000"/>
            <a:chOff x="792480" y="1295400"/>
            <a:chExt cx="758952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92480" y="1295400"/>
                  <a:ext cx="7589520" cy="973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)\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Pr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click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𝑏𝑖𝑑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" y="1295400"/>
                  <a:ext cx="7589520" cy="9734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2700336" y="1735473"/>
              <a:ext cx="1890714" cy="680513"/>
              <a:chOff x="2930714" y="1680343"/>
              <a:chExt cx="1235049" cy="680513"/>
            </a:xfrm>
          </p:grpSpPr>
          <p:sp>
            <p:nvSpPr>
              <p:cNvPr id="43" name="Right Brace 42"/>
              <p:cNvSpPr/>
              <p:nvPr/>
            </p:nvSpPr>
            <p:spPr>
              <a:xfrm rot="5400000">
                <a:off x="3474531" y="1413401"/>
                <a:ext cx="182880" cy="716763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Probability that 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</m:oMath>
                    </a14:m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is </a:t>
                    </a:r>
                    <a:r>
                      <a:rPr lang="en-US" sz="1400" dirty="0"/>
                      <a:t>relevant to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+1)</m:t>
                            </m:r>
                          </m:sup>
                        </m:sSup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14" y="1828723"/>
                    <a:ext cx="1235049" cy="53213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149" b="-114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4983478" y="1755473"/>
              <a:ext cx="1798322" cy="665799"/>
              <a:chOff x="5795997" y="1697295"/>
              <a:chExt cx="1482253" cy="6657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795997" y="1839874"/>
                <a:ext cx="1482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Probability of being shown and </a:t>
                </a:r>
                <a:r>
                  <a:rPr lang="en-US" sz="1400" dirty="0" smtClean="0"/>
                  <a:t>clicked </a:t>
                </a:r>
                <a:endParaRPr lang="en-US" sz="1400" dirty="0"/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5400000">
                <a:off x="6433123" y="1223469"/>
                <a:ext cx="182880" cy="1130531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572246" y="1752424"/>
              <a:ext cx="1123954" cy="668848"/>
              <a:chOff x="7248236" y="1722119"/>
              <a:chExt cx="926411" cy="668848"/>
            </a:xfrm>
          </p:grpSpPr>
          <p:sp>
            <p:nvSpPr>
              <p:cNvPr id="39" name="Right Brace 38"/>
              <p:cNvSpPr/>
              <p:nvPr/>
            </p:nvSpPr>
            <p:spPr>
              <a:xfrm rot="5400000">
                <a:off x="7618429" y="1587453"/>
                <a:ext cx="182880" cy="45221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248236" y="1867747"/>
                <a:ext cx="926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Bid increment</a:t>
                </a:r>
                <a:endParaRPr lang="en-US" sz="1400" dirty="0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4678680" y="1920240"/>
              <a:ext cx="0" cy="426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629581" y="2296180"/>
              <a:ext cx="2161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Newly incremented ads due to this keyword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6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1219200" y="4343400"/>
                <a:ext cx="11963400" cy="998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)\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Pr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click</m:t>
                              </m:r>
                              <m: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𝑎𝑑𝑗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4343400"/>
                <a:ext cx="11963400" cy="998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76200" y="3886200"/>
                <a:ext cx="86868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sz="2400" dirty="0" smtClean="0"/>
                  <a:t>:   adjust bid increment to reflect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</a:rPr>
                          <m:t>𝑐𝑜𝑛𝑣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86200"/>
                <a:ext cx="86868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l="-982" t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34" y="1219200"/>
            <a:ext cx="382656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Profiles Incentive-Compatible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057400"/>
                <a:ext cx="5562600" cy="2286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𝐵𝑖𝑑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𝑐𝑙𝑖𝑐𝑘𝑠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𝑐𝑜𝑛𝑣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Bid increment :  expected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conversion lift</a:t>
                </a:r>
              </a:p>
              <a:p>
                <a:r>
                  <a:rPr lang="en-US" sz="2400" dirty="0" smtClean="0"/>
                  <a:t>Utility should reflect advertiser value 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057400"/>
                <a:ext cx="5562600" cy="2286000"/>
              </a:xfrm>
              <a:blipFill rotWithShape="1">
                <a:blip r:embed="rId6"/>
                <a:stretch>
                  <a:fillRect l="-153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1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Trusting 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I have to trust the server anyway, why not trust it to store my profile as well?</a:t>
            </a:r>
          </a:p>
          <a:p>
            <a:pPr lvl="1"/>
            <a:r>
              <a:rPr lang="en-US" dirty="0" smtClean="0"/>
              <a:t>Trusting not to store is a lower bar than trusting to properly handle profile</a:t>
            </a:r>
          </a:p>
          <a:p>
            <a:r>
              <a:rPr lang="en-US" dirty="0" smtClean="0"/>
              <a:t>Storing profile on server = Trusting </a:t>
            </a:r>
            <a:r>
              <a:rPr lang="en-US" dirty="0" smtClean="0">
                <a:solidFill>
                  <a:srgbClr val="FF0000"/>
                </a:solidFill>
              </a:rPr>
              <a:t>any team with access to your profile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Know the policies</a:t>
            </a:r>
          </a:p>
          <a:p>
            <a:pPr lvl="1"/>
            <a:r>
              <a:rPr lang="en-US" dirty="0" smtClean="0"/>
              <a:t>Correctly implement things like opt-out, retention, publication.</a:t>
            </a:r>
          </a:p>
          <a:p>
            <a:pPr lvl="1"/>
            <a:r>
              <a:rPr lang="en-US" dirty="0" smtClean="0"/>
              <a:t>Either never copy your history, or ensure your edits/deletions are propagated through to all copies.</a:t>
            </a:r>
          </a:p>
          <a:p>
            <a:pPr lvl="1"/>
            <a:r>
              <a:rPr lang="en-US" dirty="0" smtClean="0"/>
              <a:t>Not to share it with any other team that might not know these things</a:t>
            </a:r>
          </a:p>
          <a:p>
            <a:r>
              <a:rPr lang="en-US" dirty="0" smtClean="0"/>
              <a:t>Storing profile on client = Trusting </a:t>
            </a:r>
            <a:r>
              <a:rPr lang="en-US" dirty="0" smtClean="0">
                <a:solidFill>
                  <a:srgbClr val="92D050"/>
                </a:solidFill>
              </a:rPr>
              <a:t>just the team that receives the profile</a:t>
            </a:r>
            <a:r>
              <a:rPr lang="en-US" dirty="0" smtClean="0"/>
              <a:t> to use it and throw it away.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with Cookies Sees A Different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28800"/>
            <a:ext cx="91821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898632" y="3042746"/>
            <a:ext cx="7425558" cy="10720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 Advertising Should Be Personalized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24144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Driven by economics</a:t>
            </a:r>
          </a:p>
          <a:p>
            <a:pPr lvl="1"/>
            <a:r>
              <a:rPr lang="en-US" dirty="0" smtClean="0"/>
              <a:t>Publishers, platforms:  average CPM rates 2.7x higher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Beales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‘10]</a:t>
            </a:r>
          </a:p>
          <a:p>
            <a:pPr lvl="1"/>
            <a:r>
              <a:rPr lang="en-US" dirty="0" smtClean="0"/>
              <a:t>Advertisers:  6x gain in CTR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[Yao et al. ‘08]</a:t>
            </a:r>
          </a:p>
          <a:p>
            <a:endParaRPr lang="en-US" sz="1050" dirty="0" smtClean="0"/>
          </a:p>
          <a:p>
            <a:r>
              <a:rPr lang="en-US" dirty="0" smtClean="0"/>
              <a:t>What about users?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It’s </a:t>
            </a:r>
            <a:r>
              <a:rPr lang="en-US" i="1" dirty="0"/>
              <a:t>a little creepy,</a:t>
            </a:r>
            <a:r>
              <a:rPr lang="en-US" i="1" dirty="0">
                <a:solidFill>
                  <a:srgbClr val="FF0000"/>
                </a:solidFill>
              </a:rPr>
              <a:t> especially if you don’t know what’s going on</a:t>
            </a:r>
            <a:r>
              <a:rPr lang="en-US" dirty="0" smtClean="0"/>
              <a:t>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[NYT ‘11]</a:t>
            </a:r>
          </a:p>
          <a:p>
            <a:pPr lvl="1"/>
            <a:r>
              <a:rPr lang="en-US" dirty="0" smtClean="0"/>
              <a:t>Ad industry:  users can opt out via </a:t>
            </a:r>
          </a:p>
          <a:p>
            <a:pPr lvl="1"/>
            <a:r>
              <a:rPr lang="en-US" dirty="0" smtClean="0"/>
              <a:t>Privacy advocates:  third-party tracking must be regulated</a:t>
            </a:r>
          </a:p>
          <a:p>
            <a:pPr lvl="1"/>
            <a:r>
              <a:rPr lang="en-US" dirty="0" smtClean="0"/>
              <a:t>Browsers:  Do Not Track (FF, IE, Safari), </a:t>
            </a:r>
            <a:r>
              <a:rPr lang="en-US" dirty="0" err="1" smtClean="0"/>
              <a:t>KeepMyOptOuts</a:t>
            </a:r>
            <a:r>
              <a:rPr lang="en-US" dirty="0" smtClean="0"/>
              <a:t> (Chrome)</a:t>
            </a:r>
          </a:p>
          <a:p>
            <a:pPr lvl="1"/>
            <a:r>
              <a:rPr lang="en-US" dirty="0" smtClean="0"/>
              <a:t>Legislation:  multiple bills/hearings in US; European </a:t>
            </a:r>
            <a:r>
              <a:rPr lang="en-US" dirty="0"/>
              <a:t>e-Privacy </a:t>
            </a:r>
            <a:r>
              <a:rPr lang="en-US" dirty="0" smtClean="0"/>
              <a:t>directive</a:t>
            </a:r>
          </a:p>
        </p:txBody>
      </p:sp>
      <p:pic>
        <p:nvPicPr>
          <p:cNvPr id="5122" name="Picture 2" descr="Ad Choi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712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Client-side profiles </a:t>
            </a:r>
            <a:r>
              <a:rPr lang="en-US" dirty="0" smtClean="0"/>
              <a:t>balance ad personalization and user control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Compact </a:t>
            </a:r>
            <a:r>
              <a:rPr lang="en-US" dirty="0"/>
              <a:t>profile </a:t>
            </a:r>
            <a:r>
              <a:rPr lang="en-US" dirty="0" smtClean="0"/>
              <a:t>construction as an </a:t>
            </a:r>
            <a:r>
              <a:rPr lang="en-US" dirty="0" smtClean="0">
                <a:solidFill>
                  <a:srgbClr val="FF0000"/>
                </a:solidFill>
              </a:rPr>
              <a:t>online optimization </a:t>
            </a:r>
            <a:r>
              <a:rPr lang="en-US" dirty="0" smtClean="0"/>
              <a:t>problem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Machine learning  </a:t>
            </a:r>
            <a:r>
              <a:rPr lang="en-US" dirty="0" smtClean="0"/>
              <a:t>for profile construction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Experiments:   </a:t>
            </a:r>
            <a:r>
              <a:rPr lang="en-US" dirty="0" smtClean="0">
                <a:solidFill>
                  <a:srgbClr val="FF0000"/>
                </a:solidFill>
              </a:rPr>
              <a:t>revenue difference </a:t>
            </a:r>
            <a:r>
              <a:rPr lang="en-US" dirty="0" smtClean="0"/>
              <a:t>for client-side vs. server-side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Problem:  Lack of </a:t>
            </a:r>
            <a:r>
              <a:rPr lang="en-US" dirty="0" err="1" smtClean="0"/>
              <a:t>Knowledge+Control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9067800" cy="4937760"/>
          </a:xfrm>
        </p:spPr>
        <p:txBody>
          <a:bodyPr>
            <a:normAutofit/>
          </a:bodyPr>
          <a:lstStyle/>
          <a:p>
            <a:r>
              <a:rPr lang="en-US" dirty="0"/>
              <a:t>Users </a:t>
            </a:r>
            <a:r>
              <a:rPr lang="en-US" dirty="0" smtClean="0"/>
              <a:t>do not know what is stored, where and why</a:t>
            </a:r>
          </a:p>
          <a:p>
            <a:pPr lvl="1"/>
            <a:r>
              <a:rPr lang="en-US" dirty="0" smtClean="0"/>
              <a:t>Use, retention,  sharing</a:t>
            </a:r>
          </a:p>
          <a:p>
            <a:r>
              <a:rPr lang="en-US" dirty="0" smtClean="0"/>
              <a:t>Users cannot edit or delete their behavioral data</a:t>
            </a:r>
          </a:p>
          <a:p>
            <a:pPr lvl="1"/>
            <a:r>
              <a:rPr lang="en-US" dirty="0" smtClean="0"/>
              <a:t>Deleting cookies insufficient:   re-identification,  LBOs,  local storage</a:t>
            </a:r>
          </a:p>
          <a:p>
            <a:pPr lvl="1"/>
            <a:r>
              <a:rPr lang="en-US" dirty="0" smtClean="0"/>
              <a:t>Opting out ≠ having your data purged</a:t>
            </a:r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Most users find tracking invasive </a:t>
            </a:r>
            <a:r>
              <a:rPr lang="en-US" sz="2400" dirty="0" smtClean="0">
                <a:solidFill>
                  <a:srgbClr val="FF0000"/>
                </a:solidFill>
              </a:rPr>
              <a:t>when asked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[McDonald-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Cranor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’10]</a:t>
            </a:r>
            <a:endParaRPr lang="en-US" sz="2400" dirty="0" smtClean="0"/>
          </a:p>
          <a:p>
            <a:pPr lvl="1"/>
            <a:r>
              <a:rPr lang="en-US" dirty="0" smtClean="0"/>
              <a:t>But don’t do much about it:  Do Not Track adoption in Firefox:   4-6%</a:t>
            </a:r>
          </a:p>
          <a:p>
            <a:r>
              <a:rPr lang="en-US" dirty="0" smtClean="0"/>
              <a:t>Do Not Track regulation proposals misguided, impractical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Mandatory opt-in toxic to publishers;“3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party” is a false bogeyman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Alternative:   “Do No Track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Server-side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Server-side User Profiles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34043"/>
              </p:ext>
            </p:extLst>
          </p:nvPr>
        </p:nvGraphicFramePr>
        <p:xfrm>
          <a:off x="1066800" y="1752600"/>
          <a:ext cx="63706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Visio" r:id="rId4" imgW="3111878" imgH="1921657" progId="Visio.Drawing.11">
                  <p:embed/>
                </p:oleObj>
              </mc:Choice>
              <mc:Fallback>
                <p:oleObj name="Visio" r:id="rId4" imgW="3111878" imgH="19216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63706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24392" y="45720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22205" y="4484784"/>
            <a:ext cx="186919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44236" y="4464590"/>
            <a:ext cx="856562" cy="89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9232" y="4467093"/>
            <a:ext cx="934597" cy="21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6161" y="4576863"/>
            <a:ext cx="111869" cy="32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139" y="4485974"/>
            <a:ext cx="210627" cy="1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467379">
            <a:off x="2236608" y="3884765"/>
            <a:ext cx="1732547" cy="32316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/>
              <a:t>(query or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Server-side User Profiles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6826"/>
              </p:ext>
            </p:extLst>
          </p:nvPr>
        </p:nvGraphicFramePr>
        <p:xfrm>
          <a:off x="1066800" y="1752600"/>
          <a:ext cx="63706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Visio" r:id="rId4" imgW="3111878" imgH="1921657" progId="Visio.Drawing.11">
                  <p:embed/>
                </p:oleObj>
              </mc:Choice>
              <mc:Fallback>
                <p:oleObj name="Visio" r:id="rId4" imgW="3111878" imgH="19216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63706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522205" y="4484784"/>
            <a:ext cx="186919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44236" y="4464590"/>
            <a:ext cx="856562" cy="89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467379">
            <a:off x="2236608" y="3884765"/>
            <a:ext cx="1732547" cy="32316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/>
              <a:t>(query or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713339">
            <a:off x="2922803" y="4911860"/>
            <a:ext cx="653628" cy="35548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/>
              <a:t>(ad)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Server-side User Profiles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89932"/>
              </p:ext>
            </p:extLst>
          </p:nvPr>
        </p:nvGraphicFramePr>
        <p:xfrm>
          <a:off x="1066800" y="1752600"/>
          <a:ext cx="63706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Visio" r:id="rId4" imgW="3111878" imgH="1921657" progId="Visio.Drawing.11">
                  <p:embed/>
                </p:oleObj>
              </mc:Choice>
              <mc:Fallback>
                <p:oleObj name="Visio" r:id="rId4" imgW="3111878" imgH="19216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63706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467379">
            <a:off x="2236608" y="3884765"/>
            <a:ext cx="1732547" cy="32316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/>
              <a:t>(query or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713339">
            <a:off x="2922803" y="4911860"/>
            <a:ext cx="653628" cy="35548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/>
              <a:t>(ad)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1168</TotalTime>
  <Words>1634</Words>
  <Application>Microsoft Office PowerPoint</Application>
  <PresentationFormat>On-screen Show (4:3)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Origin</vt:lpstr>
      <vt:lpstr>Visio</vt:lpstr>
      <vt:lpstr>Microsoft Visio Drawing</vt:lpstr>
      <vt:lpstr>Predictive Client-Side Profiles  for Personalized Advertising </vt:lpstr>
      <vt:lpstr>Cookie-cleared User Sees This Ad </vt:lpstr>
      <vt:lpstr>User with Cookies Sees A Different Ad</vt:lpstr>
      <vt:lpstr>All Advertising Should Be Personalized</vt:lpstr>
      <vt:lpstr>This Talk</vt:lpstr>
      <vt:lpstr>Privacy Problem:  Lack of Knowledge+Control</vt:lpstr>
      <vt:lpstr>Server-side User Profiles in Advertising</vt:lpstr>
      <vt:lpstr>Server-side User Profiles in Advertising</vt:lpstr>
      <vt:lpstr>Server-side User Profiles in Advertising</vt:lpstr>
      <vt:lpstr>Client-only Profiles</vt:lpstr>
      <vt:lpstr>Client-only Profiles</vt:lpstr>
      <vt:lpstr>Client-only Profiles</vt:lpstr>
      <vt:lpstr>Profile Update:   Problem Definition</vt:lpstr>
      <vt:lpstr>Personalization Modalities in Advertising</vt:lpstr>
      <vt:lpstr>Profile Utility with CPC Bid Increments</vt:lpstr>
      <vt:lpstr>Core Problem:   Profile Update</vt:lpstr>
      <vt:lpstr>Keyword Utility:   Learning to the Rescue</vt:lpstr>
      <vt:lpstr>Putting it All Together:  Profile Update</vt:lpstr>
      <vt:lpstr>Experimental Setup</vt:lpstr>
      <vt:lpstr>Client-side vs. Server-side Utility</vt:lpstr>
      <vt:lpstr>Client-side vs. Server-side vs. Oracle</vt:lpstr>
      <vt:lpstr>Conclusions</vt:lpstr>
      <vt:lpstr>Where Does ΔBid Come From?</vt:lpstr>
      <vt:lpstr>Making Profiles Incentive-Compatible</vt:lpstr>
      <vt:lpstr>More on Trusting the Platform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Client-Side Profiles for Personalized Advertising</dc:title>
  <dc:creator>Misha Bilenko</dc:creator>
  <cp:lastModifiedBy>Misha Bilenko</cp:lastModifiedBy>
  <cp:revision>69</cp:revision>
  <dcterms:created xsi:type="dcterms:W3CDTF">2011-08-23T20:38:09Z</dcterms:created>
  <dcterms:modified xsi:type="dcterms:W3CDTF">2011-09-29T18:13:09Z</dcterms:modified>
</cp:coreProperties>
</file>