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79" r:id="rId3"/>
    <p:sldId id="258" r:id="rId4"/>
    <p:sldId id="259" r:id="rId5"/>
    <p:sldId id="280" r:id="rId6"/>
    <p:sldId id="281" r:id="rId7"/>
    <p:sldId id="260" r:id="rId8"/>
    <p:sldId id="261" r:id="rId9"/>
    <p:sldId id="283" r:id="rId10"/>
    <p:sldId id="282" r:id="rId11"/>
    <p:sldId id="262" r:id="rId12"/>
    <p:sldId id="271" r:id="rId13"/>
    <p:sldId id="270" r:id="rId14"/>
    <p:sldId id="263" r:id="rId15"/>
    <p:sldId id="272" r:id="rId16"/>
    <p:sldId id="273" r:id="rId17"/>
    <p:sldId id="264" r:id="rId18"/>
    <p:sldId id="274" r:id="rId19"/>
    <p:sldId id="275" r:id="rId20"/>
    <p:sldId id="26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C2F5-87B5-4CF9-81FF-FF77CE78FE4B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73B9-9938-4E77-838E-D412EE07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6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8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7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2A86-41EF-4C52-A6C4-091F9F1D26B6}" type="datetimeFigureOut">
              <a:rPr lang="en-US" smtClean="0"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AEB92-9EB6-4615-A618-28A9C0574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3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958975"/>
            <a:ext cx="8991600" cy="1470025"/>
          </a:xfrm>
        </p:spPr>
        <p:txBody>
          <a:bodyPr/>
          <a:lstStyle/>
          <a:p>
            <a:r>
              <a:rPr lang="en-US" dirty="0" smtClean="0"/>
              <a:t>Fast </a:t>
            </a:r>
            <a:r>
              <a:rPr lang="en-US" smtClean="0"/>
              <a:t>Prediction of</a:t>
            </a:r>
            <a:br>
              <a:rPr lang="en-US" smtClean="0"/>
            </a:br>
            <a:r>
              <a:rPr lang="en-US" smtClean="0"/>
              <a:t>New </a:t>
            </a:r>
            <a:r>
              <a:rPr lang="en-US" dirty="0" smtClean="0"/>
              <a:t>Feature Utility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7"/>
            <a:ext cx="6400800" cy="1752600"/>
          </a:xfrm>
        </p:spPr>
        <p:txBody>
          <a:bodyPr/>
          <a:lstStyle/>
          <a:p>
            <a:r>
              <a:rPr lang="en-US" dirty="0"/>
              <a:t>Hoyt </a:t>
            </a:r>
            <a:r>
              <a:rPr lang="en-US" dirty="0" smtClean="0"/>
              <a:t>Koepke      Misha Bilenko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6840" y="4648200"/>
            <a:ext cx="1737360" cy="48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638675"/>
            <a:ext cx="8229600" cy="61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pic>
        <p:nvPicPr>
          <p:cNvPr id="1028" name="Picture 4" descr="http://depts.washington.edu/uwren/Graphics/UW.Signature_sta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52963"/>
            <a:ext cx="1229343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Hypothesis Test for New Feature Relevance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65237"/>
                <a:ext cx="9296400" cy="4754563"/>
              </a:xfrm>
            </p:spPr>
            <p:txBody>
              <a:bodyPr>
                <a:normAutofit/>
              </a:bodyPr>
              <a:lstStyle/>
              <a:p>
                <a:endParaRPr lang="en-US" sz="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&gt; 0</a:t>
                </a:r>
                <a:endParaRPr lang="en-US" sz="20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400" dirty="0" smtClean="0"/>
                  <a:t>Intuition: 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yield a descent direction in functional space? </a:t>
                </a:r>
              </a:p>
              <a:p>
                <a:r>
                  <a:rPr lang="en-US" sz="2400" b="1" dirty="0" smtClean="0"/>
                  <a:t>Why this is cool:   </a:t>
                </a:r>
              </a:p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Testing new feature relevance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for a broad class of losses </a:t>
                </a: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Cambria Math"/>
                    <a:ea typeface="Cambria Math"/>
                  </a:rPr>
                  <a:t>⟺</a:t>
                </a:r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400" b="1" dirty="0" smtClean="0">
                    <a:solidFill>
                      <a:schemeClr val="accent1"/>
                    </a:solidFill>
                  </a:rPr>
                  <a:t>testing correlation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between feature and normalized loss gradient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65237"/>
                <a:ext cx="9296400" cy="4754563"/>
              </a:xfrm>
              <a:blipFill rotWithShape="1">
                <a:blip r:embed="rId2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5527"/>
            <a:ext cx="9144000" cy="164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7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Correlation to Loss 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144000" cy="47545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We don’t  have a consistent test for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&gt; 0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…but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locally optimal), so above is equivalent to: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∃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 smtClean="0"/>
                  <a:t> s.t.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e>
                        </m:d>
                        <m:r>
                          <a:rPr lang="en-US" sz="240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𝔼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Λ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…for which we can design a consistent bootstrap test!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Intuition</a:t>
                </a:r>
              </a:p>
              <a:p>
                <a:pPr lvl="1"/>
                <a:r>
                  <a:rPr lang="en-US" sz="2000" dirty="0" smtClean="0"/>
                  <a:t>We need to test if we can 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/>
                  <a:t> regressor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Λ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b="0" dirty="0" smtClean="0"/>
                  <a:t>We want it to be as powerful as possible and work on small samples</a:t>
                </a:r>
              </a:p>
              <a:p>
                <a:pPr marL="457200" lvl="1" indent="0">
                  <a:buNone/>
                </a:pPr>
                <a:r>
                  <a:rPr lang="en-US" sz="2000" dirty="0" smtClean="0">
                    <a:solidFill>
                      <a:schemeClr val="accent1"/>
                    </a:solidFill>
                  </a:rPr>
                  <a:t>Q:  How do we distinguish between true correlation and </a:t>
                </a:r>
                <a:r>
                  <a:rPr lang="en-US" sz="2000" dirty="0" err="1" smtClean="0">
                    <a:solidFill>
                      <a:schemeClr val="accent1"/>
                    </a:solidFill>
                  </a:rPr>
                  <a:t>overfitting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? </a:t>
                </a:r>
              </a:p>
              <a:p>
                <a:pPr marL="457200" lvl="1" indent="0">
                  <a:buNone/>
                </a:pPr>
                <a:r>
                  <a:rPr lang="en-US" sz="2000" dirty="0" smtClean="0">
                    <a:solidFill>
                      <a:schemeClr val="accent1"/>
                    </a:solidFill>
                  </a:rPr>
                  <a:t>A:   We correct by correlation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bootstrap</m:t>
                        </m:r>
                        <m:r>
                          <a:rPr lang="en-US" sz="20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/>
                        </a:solidFill>
                        <a:latin typeface="Cambria Math"/>
                      </a:rPr>
                      <m:t>bootstrap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Λ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144000" cy="4754563"/>
              </a:xfrm>
              <a:blipFill rotWithShape="1">
                <a:blip r:embed="rId2"/>
                <a:stretch>
                  <a:fillRect l="-867" t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Feature Relevance:  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(1) Train best-fit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err="1" smtClean="0"/>
                  <a:t>regressor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Λ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2800" b="0" dirty="0" smtClean="0"/>
              </a:p>
              <a:p>
                <a:pPr marL="400050" lvl="1" indent="0">
                  <a:buNone/>
                </a:pPr>
                <a:r>
                  <a:rPr lang="en-US" sz="2400" dirty="0" smtClean="0"/>
                  <a:t>  - Compute correlation between predictions and targets</a:t>
                </a:r>
              </a:p>
              <a:p>
                <a:pPr marL="400050" lvl="1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(2) Repeat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𝑏𝑜𝑜𝑡𝑠𝑡𝑟𝑎𝑝</m:t>
                        </m:r>
                      </m:sub>
                    </m:sSub>
                  </m:oMath>
                </a14:m>
                <a:r>
                  <a:rPr lang="en-US" sz="2800" dirty="0" smtClean="0"/>
                  <a:t> times</a:t>
                </a:r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sz="2400" dirty="0" smtClean="0"/>
                  <a:t>Draw independent bootstrap samples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Λ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2400" b="0" dirty="0" smtClean="0"/>
              </a:p>
              <a:p>
                <a:pPr marL="914400" lvl="1" indent="-514350">
                  <a:buFont typeface="+mj-lt"/>
                  <a:buAutoNum type="alphaLcParenR"/>
                </a:pPr>
                <a:r>
                  <a:rPr lang="en-US" sz="2400" dirty="0" smtClean="0"/>
                  <a:t>Train best-fit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/>
                  <a:t>regressor</a:t>
                </a:r>
                <a:r>
                  <a:rPr lang="en-US" sz="2400" dirty="0" smtClean="0"/>
                  <a:t>, compute correlation</a:t>
                </a:r>
              </a:p>
              <a:p>
                <a:pPr marL="400050" lvl="1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dirty="0" smtClean="0"/>
                  <a:t>(3) Score:   correlation (1) corrected by (2)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6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New Feature Relevance:  Algorithm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138863" cy="82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82842"/>
            <a:ext cx="7391400" cy="321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86000"/>
            <a:ext cx="2514600" cy="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27133"/>
            <a:ext cx="5791200" cy="6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0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Boosting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 smtClean="0"/>
                  <a:t>AnyBoost</a:t>
                </a:r>
                <a:r>
                  <a:rPr lang="en-US" sz="2800" dirty="0" smtClean="0"/>
                  <a:t>/gradient boosting additive form: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  <m:r>
                          <a:rPr lang="en-US" sz="2400" i="1">
                            <a:latin typeface="Cambria Math"/>
                          </a:rPr>
                          <m:t>)+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  <m:r>
                          <a:rPr lang="en-US" sz="2400" i="1">
                            <a:latin typeface="Cambria Math"/>
                          </a:rPr>
                          <m:t>)+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lvl="1"/>
                <a:r>
                  <a:rPr lang="en-US" sz="2400" dirty="0" smtClean="0">
                    <a:solidFill>
                      <a:srgbClr val="FF0000"/>
                    </a:solidFill>
                  </a:rPr>
                  <a:t>Gradient</a:t>
                </a:r>
                <a:r>
                  <a:rPr lang="en-US" sz="2400" dirty="0" smtClean="0"/>
                  <a:t> vs.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coordinate</a:t>
                </a:r>
                <a:r>
                  <a:rPr lang="en-US" sz="2400" dirty="0" smtClean="0"/>
                  <a:t> descent in functional space</a:t>
                </a:r>
              </a:p>
              <a:p>
                <a:endParaRPr lang="en-US" sz="2800" dirty="0" smtClean="0"/>
              </a:p>
              <a:p>
                <a:r>
                  <a:rPr lang="en-US" sz="2800" dirty="0" err="1" smtClean="0"/>
                  <a:t>Anyboost</a:t>
                </a:r>
                <a:r>
                  <a:rPr lang="en-US" sz="2800" dirty="0" smtClean="0"/>
                  <a:t>/GB:   generalization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This work:   consistent hypothesis test for feasibility</a:t>
                </a:r>
              </a:p>
              <a:p>
                <a:pPr lvl="1"/>
                <a:r>
                  <a:rPr lang="en-US" sz="2400" dirty="0" smtClean="0"/>
                  <a:t>Statistical stopping criteria for boosting?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 rotWithShape="1">
                <a:blip r:embed="rId2"/>
                <a:stretch>
                  <a:fillRect l="-1225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7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 smtClean="0"/>
                  <a:t>Natural methodology: compare to full re-training</a:t>
                </a:r>
              </a:p>
              <a:p>
                <a:r>
                  <a:rPr lang="en-US" dirty="0" smtClean="0"/>
                  <a:t>For each feature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Actual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 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Predicted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mean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std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e>
                        </m:d>
                      </m:den>
                    </m:f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We are mainly interested in high-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features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525963"/>
              </a:xfrm>
              <a:blipFill rotWithShape="1">
                <a:blip r:embed="rId2"/>
                <a:stretch>
                  <a:fillRect l="-1544" t="-1752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3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3475037"/>
                <a:ext cx="8839200" cy="27733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WebSearch:  each “feature” is a signal source</a:t>
                </a:r>
              </a:p>
              <a:p>
                <a:r>
                  <a:rPr lang="en-US" sz="2400" dirty="0" smtClean="0"/>
                  <a:t>E.g., “Body” source defines all features that depend on document body: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𝐵𝑀</m:t>
                    </m:r>
                    <m:r>
                      <a:rPr lang="en-US" sz="2000" b="0" i="1" smtClean="0">
                        <a:latin typeface="Cambria Math"/>
                      </a:rPr>
                      <m:t>25(</m:t>
                    </m:r>
                    <m:r>
                      <a:rPr lang="en-US" sz="2000" b="0" i="1" smtClean="0">
                        <a:latin typeface="Cambria Math"/>
                      </a:rPr>
                      <m:t>𝑞𝑢𝑒𝑟𝑦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𝐵𝑜𝑑𝑦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𝐶𝑜𝑢𝑛𝑡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𝑞𝑢𝑒𝑟𝑦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𝐵𝑜𝑑𝑦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,  </m:t>
                    </m:r>
                    <m:r>
                      <a:rPr lang="en-US" sz="2000" b="0" i="1" dirty="0" smtClean="0">
                        <a:latin typeface="Cambria Math"/>
                      </a:rPr>
                      <m:t>𝐿𝑒𝑛𝑔𝑡h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𝐵𝑜𝑑𝑦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400" dirty="0" smtClean="0"/>
                  <a:t>Signal source examples:   </a:t>
                </a:r>
                <a:r>
                  <a:rPr lang="en-US" sz="2400" dirty="0" err="1" smtClean="0"/>
                  <a:t>AnchorText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ClickLog</a:t>
                </a:r>
                <a:r>
                  <a:rPr lang="en-US" sz="2400" dirty="0" smtClean="0"/>
                  <a:t>, etc.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3475037"/>
                <a:ext cx="8839200" cy="2773363"/>
              </a:xfrm>
              <a:blipFill rotWithShape="1">
                <a:blip r:embed="rId2"/>
                <a:stretch>
                  <a:fillRect l="-897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3800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 Adult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5151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5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  Housing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257300"/>
            <a:ext cx="64389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 </a:t>
            </a:r>
            <a:r>
              <a:rPr lang="en-US" dirty="0" err="1" smtClean="0"/>
              <a:t>WebSearch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352550"/>
            <a:ext cx="62960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7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9067800" cy="2895600"/>
          </a:xfrm>
        </p:spPr>
        <p:txBody>
          <a:bodyPr>
            <a:normAutofit/>
          </a:bodyPr>
          <a:lstStyle/>
          <a:p>
            <a:pPr marL="182563" lvl="1" indent="0">
              <a:buNone/>
            </a:pPr>
            <a:r>
              <a:rPr lang="en-US" dirty="0" smtClean="0"/>
              <a:t>To improve accuracy, we can improve:</a:t>
            </a:r>
          </a:p>
          <a:p>
            <a:pPr marL="468313" lvl="1"/>
            <a:r>
              <a:rPr lang="en-US" dirty="0" smtClean="0"/>
              <a:t>Training</a:t>
            </a:r>
          </a:p>
          <a:p>
            <a:pPr marL="468313" lvl="1"/>
            <a:r>
              <a:rPr lang="en-US" dirty="0" smtClean="0"/>
              <a:t>Supervision</a:t>
            </a:r>
          </a:p>
          <a:p>
            <a:pPr marL="468313" lvl="1"/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Features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52400" y="1813306"/>
            <a:ext cx="21945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Problem formulated as a prediction task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105400" y="1813306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Design, refine features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712720" y="1813306"/>
            <a:ext cx="20116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Implement learner, get supervision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315200" y="1813306"/>
            <a:ext cx="16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Train, validate, </a:t>
            </a:r>
          </a:p>
          <a:p>
            <a:pPr algn="ctr"/>
            <a:r>
              <a:rPr lang="en-US" dirty="0" smtClean="0"/>
              <a:t>ship</a:t>
            </a:r>
            <a:endParaRPr lang="en-US" dirty="0"/>
          </a:p>
        </p:txBody>
      </p: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2331720" y="2270506"/>
            <a:ext cx="3810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22" idx="1"/>
          </p:cNvCxnSpPr>
          <p:nvPr/>
        </p:nvCxnSpPr>
        <p:spPr>
          <a:xfrm>
            <a:off x="4724400" y="2270506"/>
            <a:ext cx="3810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34200" y="2270506"/>
            <a:ext cx="381000" cy="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6949440" y="1813306"/>
            <a:ext cx="12700" cy="1828800"/>
          </a:xfrm>
          <a:prstGeom prst="bentConnector3">
            <a:avLst>
              <a:gd name="adj1" fmla="val 1800000"/>
            </a:avLst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5400000" flipH="1" flipV="1">
            <a:off x="6899910" y="892556"/>
            <a:ext cx="12700" cy="1828800"/>
          </a:xfrm>
          <a:prstGeom prst="bentConnector3">
            <a:avLst>
              <a:gd name="adj1" fmla="val 1800000"/>
            </a:avLst>
          </a:prstGeom>
          <a:ln w="3492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876800" y="1721866"/>
            <a:ext cx="2209800" cy="1097280"/>
          </a:xfrm>
          <a:prstGeom prst="roundRect">
            <a:avLst/>
          </a:prstGeom>
          <a:noFill/>
          <a:ln w="41275">
            <a:solidFill>
              <a:schemeClr val="tx2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Feature Selection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311401" cy="37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9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 Relevance: 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95250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Evaluating new features by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re-training can be costly</a:t>
                </a:r>
              </a:p>
              <a:p>
                <a:pPr lvl="1"/>
                <a:r>
                  <a:rPr lang="en-US" sz="2400" dirty="0" smtClean="0"/>
                  <a:t>Computationally, Financially,  Logistically </a:t>
                </a:r>
              </a:p>
              <a:p>
                <a:r>
                  <a:rPr lang="en-US" sz="2800" dirty="0" smtClean="0"/>
                  <a:t>Fast alternative:  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testing correlation to loss gradient</a:t>
                </a:r>
              </a:p>
              <a:p>
                <a:r>
                  <a:rPr lang="en-US" sz="2800" dirty="0" smtClean="0"/>
                  <a:t>Black-box algorithm: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regression for (almost) any loss!</a:t>
                </a:r>
              </a:p>
              <a:p>
                <a:r>
                  <a:rPr lang="en-US" sz="2800" dirty="0" smtClean="0"/>
                  <a:t>Just one approach, lots of future work: </a:t>
                </a:r>
              </a:p>
              <a:p>
                <a:pPr lvl="1"/>
                <a:r>
                  <a:rPr lang="en-US" sz="2400" dirty="0" smtClean="0"/>
                  <a:t>Alternatives to hypothesis testing:  info-theory, optimization, …</a:t>
                </a:r>
              </a:p>
              <a:p>
                <a:pPr lvl="1"/>
                <a:r>
                  <a:rPr lang="en-US" sz="2400" dirty="0" smtClean="0"/>
                  <a:t>Semi-supervised methods</a:t>
                </a:r>
              </a:p>
              <a:p>
                <a:pPr lvl="1"/>
                <a:r>
                  <a:rPr lang="en-US" sz="2400" dirty="0" smtClean="0"/>
                  <a:t>Back to feature selection? </a:t>
                </a:r>
              </a:p>
              <a:p>
                <a:pPr lvl="1"/>
                <a:r>
                  <a:rPr lang="en-US" sz="2400" dirty="0" smtClean="0"/>
                  <a:t>Removing black-box assumptions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9525000" cy="5105400"/>
              </a:xfrm>
              <a:blipFill rotWithShape="1">
                <a:blip r:embed="rId2"/>
                <a:stretch>
                  <a:fillRect l="-1152"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8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Improving Accuracy By Improving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 Training   </a:t>
            </a:r>
          </a:p>
          <a:p>
            <a:pPr lvl="1"/>
            <a:r>
              <a:rPr lang="en-US" sz="2400" dirty="0" smtClean="0"/>
              <a:t>Algorithms, objectives/losses, hyper-parameters, …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800" dirty="0" smtClean="0"/>
              <a:t> Supervision</a:t>
            </a:r>
          </a:p>
          <a:p>
            <a:pPr lvl="1"/>
            <a:r>
              <a:rPr lang="en-US" sz="2400" dirty="0" smtClean="0"/>
              <a:t>Cleaning, labeling, sampling, semi-supervised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Representation</a:t>
            </a:r>
            <a:r>
              <a:rPr lang="en-US" sz="2800" dirty="0" smtClean="0">
                <a:solidFill>
                  <a:schemeClr val="accent1"/>
                </a:solidFill>
              </a:rPr>
              <a:t>:   refine/induce/add new features</a:t>
            </a:r>
          </a:p>
          <a:p>
            <a:pPr lvl="1"/>
            <a:r>
              <a:rPr lang="en-US" sz="2400" dirty="0" smtClean="0"/>
              <a:t>Most ML engineering for mature applications happens here!</a:t>
            </a:r>
          </a:p>
          <a:p>
            <a:pPr lvl="1"/>
            <a:r>
              <a:rPr lang="en-US" sz="2400" dirty="0" smtClean="0"/>
              <a:t>Process:  let’s try this new extractor/data stream/transform/…</a:t>
            </a:r>
          </a:p>
          <a:p>
            <a:pPr lvl="2"/>
            <a:r>
              <a:rPr lang="en-US" dirty="0" smtClean="0"/>
              <a:t>Manual or automatic [feature induction:  Della </a:t>
            </a:r>
            <a:r>
              <a:rPr lang="en-US" dirty="0" err="1" smtClean="0"/>
              <a:t>Pietra</a:t>
            </a:r>
            <a:r>
              <a:rPr lang="en-US" dirty="0"/>
              <a:t> </a:t>
            </a:r>
            <a:r>
              <a:rPr lang="en-US" dirty="0" smtClean="0"/>
              <a:t>et al.’97]</a:t>
            </a:r>
          </a:p>
        </p:txBody>
      </p:sp>
    </p:spTree>
    <p:extLst>
      <p:ext uri="{BB962C8B-B14F-4D97-AF65-F5344CB8AC3E}">
        <p14:creationId xmlns:p14="http://schemas.microsoft.com/office/powerpoint/2010/main" val="15607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Evaluating New Features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371600"/>
                <a:ext cx="89154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Standard procedure:</a:t>
                </a:r>
              </a:p>
              <a:p>
                <a:pPr lvl="1"/>
                <a:r>
                  <a:rPr lang="en-US" sz="2000" dirty="0" smtClean="0"/>
                  <a:t>Add features, re-run train/test/CV, hope accuracy improves</a:t>
                </a:r>
              </a:p>
              <a:p>
                <a:endParaRPr lang="en-US" sz="1100" dirty="0" smtClean="0"/>
              </a:p>
              <a:p>
                <a:r>
                  <a:rPr lang="en-US" sz="2400" dirty="0" smtClean="0"/>
                  <a:t>In many applications, this is costly</a:t>
                </a:r>
              </a:p>
              <a:p>
                <a:pPr lvl="1"/>
                <a:r>
                  <a:rPr lang="en-US" sz="2000" dirty="0" smtClean="0">
                    <a:solidFill>
                      <a:schemeClr val="tx2"/>
                    </a:solidFill>
                  </a:rPr>
                  <a:t>Computationally</a:t>
                </a:r>
                <a:r>
                  <a:rPr lang="en-US" sz="2000" dirty="0" smtClean="0"/>
                  <a:t>:  full re-training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h𝑜𝑢𝑟𝑠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>
                    <a:solidFill>
                      <a:schemeClr val="tx2"/>
                    </a:solidFill>
                  </a:rPr>
                  <a:t>Monetarily</a:t>
                </a:r>
                <a:r>
                  <a:rPr lang="en-US" sz="2000" dirty="0" smtClean="0"/>
                  <a:t>:  cost per feature-value (must check on a small sample)</a:t>
                </a:r>
                <a:endParaRPr lang="en-US" sz="2000" dirty="0" smtClean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chemeClr val="tx2"/>
                    </a:solidFill>
                  </a:rPr>
                  <a:t>Logistically</a:t>
                </a:r>
                <a:r>
                  <a:rPr lang="en-US" sz="2000" dirty="0" smtClean="0"/>
                  <a:t>:  infrastructure pipelined, non-trivial, under-documented</a:t>
                </a:r>
              </a:p>
              <a:p>
                <a:endParaRPr lang="en-US" sz="500" dirty="0" smtClean="0"/>
              </a:p>
              <a:p>
                <a:r>
                  <a:rPr lang="en-US" sz="2400" dirty="0" smtClean="0"/>
                  <a:t>Goal</a:t>
                </a:r>
                <a:r>
                  <a:rPr lang="en-US" sz="2400" dirty="0"/>
                  <a:t>: 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Efficiently check whether a new feature can improve accuracy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without retraining</a:t>
                </a:r>
              </a:p>
              <a:p>
                <a:endParaRPr lang="en-US" sz="10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371600"/>
                <a:ext cx="8915400" cy="5257800"/>
              </a:xfrm>
              <a:blipFill rotWithShape="1">
                <a:blip r:embed="rId2"/>
                <a:stretch>
                  <a:fillRect l="-958" t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3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Feature Relevance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≠ </m:t>
                    </m:r>
                  </m:oMath>
                </a14:m>
                <a:r>
                  <a:rPr lang="en-US" dirty="0" smtClean="0"/>
                  <a:t>Feature Selection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r="-2074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400" dirty="0" smtClean="0"/>
                  <a:t>Selection objective: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removing existing features</a:t>
                </a:r>
                <a:endParaRPr lang="en-US" sz="2400" dirty="0" smtClean="0"/>
              </a:p>
              <a:p>
                <a:pPr lvl="0"/>
                <a:endParaRPr lang="en-US" sz="1000" dirty="0" smtClean="0"/>
              </a:p>
              <a:p>
                <a:pPr lvl="0"/>
                <a:r>
                  <a:rPr lang="en-US" sz="2400" dirty="0" smtClean="0"/>
                  <a:t>Relevance objective:  decide if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a new feature is worth adding</a:t>
                </a:r>
              </a:p>
              <a:p>
                <a:endParaRPr lang="en-US" sz="1000" dirty="0" smtClean="0"/>
              </a:p>
              <a:p>
                <a:r>
                  <a:rPr lang="en-US" sz="2400" dirty="0" smtClean="0"/>
                  <a:t>Most feature selection methods either use re-training or estimate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𝑈𝑡𝑖𝑙𝑖𝑡𝑦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𝑓𝑒𝑎𝑡𝑢𝑟𝑒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𝑙𝑎𝑏𝑒𝑙</m:t>
                        </m:r>
                      </m:e>
                      <m:e>
                        <m:r>
                          <a:rPr lang="en-US" sz="2400" b="0" i="1" smtClean="0">
                            <a:latin typeface="Cambria Math"/>
                          </a:rPr>
                          <m:t>𝑐𝑢𝑟𝑟𝑒𝑛𝑡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𝑓𝑒𝑎𝑡𝑢𝑟𝑒𝑠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endParaRPr lang="en-US" sz="1000" dirty="0" smtClean="0"/>
              </a:p>
              <a:p>
                <a:r>
                  <a:rPr lang="en-US" sz="2400" dirty="0" smtClean="0"/>
                  <a:t>Feature relevance requires estimating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𝑈𝑡𝑖𝑙𝑖𝑡𝑦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𝑓𝑒𝑎𝑡𝑢𝑟𝑒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𝑙𝑎𝑏𝑒𝑙</m:t>
                      </m:r>
                      <m:r>
                        <a:rPr lang="en-US" sz="2400" b="0" i="1" smtClean="0">
                          <a:latin typeface="Cambria Math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𝑐𝑢𝑟𝑟𝑒𝑛𝑡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𝑓𝑒𝑎𝑡𝑢𝑟𝑒𝑠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𝑝𝑟𝑒𝑑𝑖𝑐𝑡𝑜𝑟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 rotWithShape="1"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6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Formalizing New Feature Relevance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91440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Supervised learning setting</a:t>
                </a:r>
              </a:p>
              <a:p>
                <a:pPr lvl="1"/>
                <a:r>
                  <a:rPr lang="en-US" sz="2000" dirty="0" smtClean="0"/>
                  <a:t>Training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=1…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	</a:t>
                </a:r>
              </a:p>
              <a:p>
                <a:pPr lvl="1"/>
                <a:r>
                  <a:rPr lang="en-US" sz="2000" dirty="0" smtClean="0"/>
                  <a:t>Current predictor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𝒳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b="0" dirty="0" smtClean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arg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𝒳</m:t>
                            </m:r>
                          </m:sub>
                        </m:sSub>
                      </m:lim>
                    </m:limLow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>
                    <a:solidFill>
                      <a:srgbClr val="0070C0"/>
                    </a:solidFill>
                  </a:rPr>
                  <a:t>New feature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endParaRPr lang="en-US" sz="7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9144000" cy="5486400"/>
              </a:xfrm>
              <a:blipFill rotWithShape="1">
                <a:blip r:embed="rId2"/>
                <a:stretch>
                  <a:fillRect l="-93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560913"/>
                  </p:ext>
                </p:extLst>
              </p:nvPr>
            </p:nvGraphicFramePr>
            <p:xfrm>
              <a:off x="1828800" y="3124200"/>
              <a:ext cx="4876799" cy="14828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2662"/>
                    <a:gridCol w="1841938"/>
                    <a:gridCol w="457200"/>
                    <a:gridCol w="533400"/>
                    <a:gridCol w="457200"/>
                    <a:gridCol w="914399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7043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….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8560913"/>
                  </p:ext>
                </p:extLst>
              </p:nvPr>
            </p:nvGraphicFramePr>
            <p:xfrm>
              <a:off x="1828800" y="3124200"/>
              <a:ext cx="4876799" cy="14828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2662"/>
                    <a:gridCol w="1841938"/>
                    <a:gridCol w="457200"/>
                    <a:gridCol w="533400"/>
                    <a:gridCol w="457200"/>
                    <a:gridCol w="914399"/>
                  </a:tblGrid>
                  <a:tr h="373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t="-1639" r="-627273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l="-36304" t="-1639" r="-127723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50667" t="-1639" r="-416000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66667" t="-1639" r="-200000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33333" t="-1639" b="-3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60920" t="-101639" r="-258621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….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60920" t="-205000" r="-258621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3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t="-300000" r="-627273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36304" t="-300000" r="-127723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550667" t="-300000" r="-416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66667" t="-300000" r="-2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33333" t="-30000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63637"/>
                  </p:ext>
                </p:extLst>
              </p:nvPr>
            </p:nvGraphicFramePr>
            <p:xfrm>
              <a:off x="2501463" y="3124200"/>
              <a:ext cx="4204137" cy="14828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41938"/>
                    <a:gridCol w="457200"/>
                    <a:gridCol w="533400"/>
                    <a:gridCol w="457200"/>
                    <a:gridCol w="91439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704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….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363637"/>
                  </p:ext>
                </p:extLst>
              </p:nvPr>
            </p:nvGraphicFramePr>
            <p:xfrm>
              <a:off x="2501463" y="3124200"/>
              <a:ext cx="4204137" cy="14828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41938"/>
                    <a:gridCol w="457200"/>
                    <a:gridCol w="533400"/>
                    <a:gridCol w="457200"/>
                    <a:gridCol w="914399"/>
                  </a:tblGrid>
                  <a:tr h="373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t="-1639" r="-128477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402667" t="-1639" r="-417333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20000" t="-1639" r="-200000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60000" t="-1639" b="-3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28409" t="-101639" r="-255682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….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28409" t="-205000" r="-255682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3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t="-300000" r="-128477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402667" t="-300000" r="-417333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20000" t="-300000" r="-200000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360000" t="-30000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ounded Rectangle 7"/>
          <p:cNvSpPr/>
          <p:nvPr/>
        </p:nvSpPr>
        <p:spPr>
          <a:xfrm>
            <a:off x="5715000" y="2971800"/>
            <a:ext cx="1066800" cy="1752600"/>
          </a:xfrm>
          <a:prstGeom prst="roundRect">
            <a:avLst/>
          </a:prstGeom>
          <a:noFill/>
          <a:ln w="41275">
            <a:solidFill>
              <a:schemeClr val="tx2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0600" y="3505200"/>
            <a:ext cx="457200" cy="457200"/>
          </a:xfrm>
          <a:prstGeom prst="roundRect">
            <a:avLst/>
          </a:prstGeom>
          <a:noFill/>
          <a:ln w="41275">
            <a:solidFill>
              <a:schemeClr val="tx2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600200" y="2971800"/>
            <a:ext cx="1066800" cy="1752600"/>
          </a:xfrm>
          <a:prstGeom prst="roundRect">
            <a:avLst/>
          </a:prstGeom>
          <a:noFill/>
          <a:ln w="41275">
            <a:solidFill>
              <a:schemeClr val="tx2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Formalizing New Feature Relevance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143000"/>
                <a:ext cx="91440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Supervised learning setting</a:t>
                </a:r>
              </a:p>
              <a:p>
                <a:pPr lvl="1"/>
                <a:r>
                  <a:rPr lang="en-US" sz="2000" dirty="0" smtClean="0"/>
                  <a:t>Training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=1…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	</a:t>
                </a:r>
              </a:p>
              <a:p>
                <a:pPr lvl="1"/>
                <a:r>
                  <a:rPr lang="en-US" sz="2000" dirty="0" smtClean="0"/>
                  <a:t>Current predictor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𝒳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b="0" dirty="0" smtClean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smtClean="0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arg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r>
                          <a:rPr lang="en-US" sz="2000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𝒳</m:t>
                            </m:r>
                          </m:sub>
                        </m:sSub>
                      </m:lim>
                    </m:limLow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pPr lvl="1"/>
                <a:r>
                  <a:rPr lang="en-US" sz="2000" dirty="0" smtClean="0">
                    <a:solidFill>
                      <a:srgbClr val="0070C0"/>
                    </a:solidFill>
                  </a:rPr>
                  <a:t>New feature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endParaRPr lang="en-US" sz="700" dirty="0" smtClean="0"/>
              </a:p>
              <a:p>
                <a:r>
                  <a:rPr lang="en-US" sz="2400" dirty="0" smtClean="0"/>
                  <a:t>Hypothesis: 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can a better predictor be learned with the new feature?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𝒳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𝒳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e>
                              </m:d>
                            </m:e>
                          </m:d>
                          <m:r>
                            <m:rPr>
                              <m:nor/>
                            </m:rPr>
                            <a:rPr lang="en-US" sz="2000" b="0" dirty="0" smtClean="0"/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&lt;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𝑌</m:t>
                      </m:r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400" dirty="0" smtClean="0"/>
                  <a:t>Too general</a:t>
                </a:r>
                <a:r>
                  <a:rPr lang="en-US" sz="2400" dirty="0" smtClean="0">
                    <a:sym typeface="Wingdings" pitchFamily="2" charset="2"/>
                  </a:rPr>
                  <a:t> </a:t>
                </a:r>
                <a:r>
                  <a:rPr lang="en-US" sz="2400" dirty="0" smtClean="0"/>
                  <a:t> Instead, let’s test an additive form: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𝒳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𝒳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For efficiency, we can just test:  </a:t>
                </a: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𝒳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s.t.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𝐿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𝑌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143000"/>
                <a:ext cx="9144000" cy="5486400"/>
              </a:xfrm>
              <a:blipFill rotWithShape="1">
                <a:blip r:embed="rId2"/>
                <a:stretch>
                  <a:fillRect l="-93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9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Hypothesis Test for New Feature Relevance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296400" cy="47545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We want to test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/>
                  <a:t> has incremental signal:</a:t>
                </a:r>
              </a:p>
              <a:p>
                <a:pPr marL="0" lvl="0" indent="0" algn="ctr">
                  <a:buNone/>
                  <a:tabLst>
                    <a:tab pos="8170863" algn="l"/>
                  </a:tabLst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h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𝒳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s.t.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𝐿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𝑌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Intuition:   loss gradient tells us how to improve the predictor</a:t>
                </a:r>
              </a:p>
              <a:p>
                <a:r>
                  <a:rPr lang="en-US" sz="2400" dirty="0" smtClean="0"/>
                  <a:t>Consider functional loss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Λ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b="0" i="1" dirty="0" smtClean="0">
                            <a:latin typeface="Cambria Math"/>
                            <a:ea typeface="Cambria Math"/>
                          </a:rPr>
                          <m:t>𝐿</m:t>
                        </m:r>
                      </m:num>
                      <m:den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800" i="1" dirty="0">
                            <a:latin typeface="Cambria Math"/>
                            <a:ea typeface="Cambria Math"/>
                          </a:rPr>
                          <m:t>𝑓</m:t>
                        </m:r>
                      </m:den>
                    </m:f>
                    <m:sSub>
                      <m:sSubPr>
                        <m:ctrlPr>
                          <a:rPr lang="en-US" sz="1800" i="1" dirty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1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is locally optimal,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 smtClean="0"/>
                  <a:t>:   no descent direction exists</a:t>
                </a:r>
              </a:p>
              <a:p>
                <a:r>
                  <a:rPr lang="en-US" sz="2400" b="1" dirty="0" smtClean="0"/>
                  <a:t>Theorem:  under reasonable assumptions,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/>
                  <a:t> is equivalent to:</a:t>
                </a:r>
              </a:p>
              <a:p>
                <a:pPr marL="0" indent="0" algn="ctr">
                  <a:buNone/>
                  <a:tabLst>
                    <a:tab pos="8229600" algn="l"/>
                  </a:tabLst>
                </a:pPr>
                <a:r>
                  <a:rPr lang="en-US" sz="2400" dirty="0" smtClean="0"/>
                  <a:t>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sz="240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𝐿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𝑌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	</a:t>
                </a:r>
                <a:r>
                  <a:rPr lang="en-US" sz="2400" b="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0" indent="0" algn="ctr" defTabSz="1089025">
                  <a:buNone/>
                  <a:tabLst>
                    <a:tab pos="8345488" algn="l"/>
                  </a:tabLst>
                </a:pPr>
                <a:r>
                  <a:rPr lang="en-US" sz="2400" dirty="0" smtClean="0">
                    <a:ea typeface="Cambria Math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&gt; 0	</a:t>
                </a:r>
                <a:r>
                  <a:rPr lang="en-US" sz="2400" b="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where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dirty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i="1" dirty="0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800" b="0" i="1" dirty="0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1800" b="0" i="1" dirty="0" smtClean="0">
                            <a:latin typeface="Cambria Math"/>
                          </a:rPr>
                          <m:t>=</m:t>
                        </m:r>
                        <m:limLow>
                          <m:limLow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18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ℱ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𝒳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/>
                                <a:ea typeface="Cambria Math"/>
                              </a:rPr>
                              <m:t>std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800" i="1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/>
                                  </a:rPr>
                                  <m:t>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296400" cy="4754563"/>
              </a:xfrm>
              <a:blipFill rotWithShape="1">
                <a:blip r:embed="rId2"/>
                <a:stretch>
                  <a:fillRect l="-852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8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Hypothesis Test for New Feature Relevance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65237"/>
                <a:ext cx="9296400" cy="4754563"/>
              </a:xfrm>
            </p:spPr>
            <p:txBody>
              <a:bodyPr>
                <a:normAutofit/>
              </a:bodyPr>
              <a:lstStyle/>
              <a:p>
                <a:endParaRPr lang="en-US" sz="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40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&gt; 0</a:t>
                </a:r>
                <a:endParaRPr lang="en-US" sz="20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400" dirty="0" smtClean="0"/>
                  <a:t>Intuition: 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yield a descent direction in functional space? </a:t>
                </a:r>
              </a:p>
              <a:p>
                <a:r>
                  <a:rPr lang="en-US" sz="2400" b="1" dirty="0" smtClean="0"/>
                  <a:t>Why this is cool:   </a:t>
                </a:r>
              </a:p>
              <a:p>
                <a:pPr marL="0" indent="0" algn="ctr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Testing new feature relevance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for a broad class of losses </a:t>
                </a: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  <a:latin typeface="Cambria Math"/>
                    <a:ea typeface="Cambria Math"/>
                  </a:rPr>
                  <a:t>⟺</a:t>
                </a:r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US" sz="2400" b="1" dirty="0" smtClean="0">
                    <a:solidFill>
                      <a:schemeClr val="accent1"/>
                    </a:solidFill>
                  </a:rPr>
                  <a:t>testing correlation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between feature and normalized loss gradient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65237"/>
                <a:ext cx="9296400" cy="4754563"/>
              </a:xfrm>
              <a:blipFill rotWithShape="1">
                <a:blip r:embed="rId2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570551"/>
                  </p:ext>
                </p:extLst>
              </p:nvPr>
            </p:nvGraphicFramePr>
            <p:xfrm>
              <a:off x="2209800" y="4267200"/>
              <a:ext cx="5257800" cy="14828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6452"/>
                    <a:gridCol w="1414748"/>
                    <a:gridCol w="381000"/>
                    <a:gridCol w="457200"/>
                    <a:gridCol w="381000"/>
                    <a:gridCol w="906379"/>
                    <a:gridCol w="1151021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7043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….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/>
                                  </a:rPr>
                                  <m:t>𝛻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570551"/>
                  </p:ext>
                </p:extLst>
              </p:nvPr>
            </p:nvGraphicFramePr>
            <p:xfrm>
              <a:off x="2209800" y="4267200"/>
              <a:ext cx="5257800" cy="14828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6452"/>
                    <a:gridCol w="1414748"/>
                    <a:gridCol w="381000"/>
                    <a:gridCol w="457200"/>
                    <a:gridCol w="381000"/>
                    <a:gridCol w="906379"/>
                    <a:gridCol w="1151021"/>
                  </a:tblGrid>
                  <a:tr h="373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l="-1075" t="-1639" r="-826882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3"/>
                          <a:stretch>
                            <a:fillRect l="-40517" t="-1639" r="-231466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25806" t="-1639" r="-766129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34921" t="-1639" r="-534921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55405" t="-1639" r="-127703" b="-3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56614" t="-1639" b="-3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7333" t="-101639" r="-533333" b="-2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….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7333" t="-205000" r="-533333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3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1075" t="-300000" r="-826882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40517" t="-300000" r="-231466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525806" t="-300000" r="-76612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34921" t="-300000" r="-534921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55405" t="-300000" r="-127703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56614" t="-300000" b="-147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ounded Rectangle 6"/>
          <p:cNvSpPr/>
          <p:nvPr/>
        </p:nvSpPr>
        <p:spPr>
          <a:xfrm>
            <a:off x="6324600" y="4114800"/>
            <a:ext cx="1219200" cy="1752600"/>
          </a:xfrm>
          <a:prstGeom prst="roundRect">
            <a:avLst/>
          </a:prstGeom>
          <a:noFill/>
          <a:ln w="41275">
            <a:solidFill>
              <a:schemeClr val="tx2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4114800"/>
            <a:ext cx="685800" cy="1752600"/>
          </a:xfrm>
          <a:prstGeom prst="roundRect">
            <a:avLst/>
          </a:prstGeom>
          <a:noFill/>
          <a:ln w="41275">
            <a:solidFill>
              <a:schemeClr val="tx2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 rot="5400000">
            <a:off x="4809490" y="4060190"/>
            <a:ext cx="12700" cy="3931920"/>
          </a:xfrm>
          <a:prstGeom prst="bentConnector3">
            <a:avLst>
              <a:gd name="adj1" fmla="val 1800000"/>
            </a:avLst>
          </a:prstGeom>
          <a:ln w="34925">
            <a:solidFill>
              <a:schemeClr val="accent2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1196</Words>
  <Application>Microsoft Office PowerPoint</Application>
  <PresentationFormat>On-screen Show (4:3)</PresentationFormat>
  <Paragraphs>182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Fast Prediction of New Feature Utility</vt:lpstr>
      <vt:lpstr>Machine Learning in Practice</vt:lpstr>
      <vt:lpstr>Improving Accuracy By Improving</vt:lpstr>
      <vt:lpstr>Evaluating New Features</vt:lpstr>
      <vt:lpstr>Feature Relevance ≠ Feature Selection</vt:lpstr>
      <vt:lpstr>Formalizing New Feature Relevance</vt:lpstr>
      <vt:lpstr>Formalizing New Feature Relevance</vt:lpstr>
      <vt:lpstr>Hypothesis Test for New Feature Relevance</vt:lpstr>
      <vt:lpstr>Hypothesis Test for New Feature Relevance</vt:lpstr>
      <vt:lpstr>Hypothesis Test for New Feature Relevance</vt:lpstr>
      <vt:lpstr>Testing Correlation to Loss Gradient</vt:lpstr>
      <vt:lpstr>New Feature Relevance:   Algorithm</vt:lpstr>
      <vt:lpstr>New Feature Relevance:  Algorithm</vt:lpstr>
      <vt:lpstr>Connection to Boosting</vt:lpstr>
      <vt:lpstr>Experimental Validation</vt:lpstr>
      <vt:lpstr>Datasets</vt:lpstr>
      <vt:lpstr>Results:  Adult</vt:lpstr>
      <vt:lpstr>Results:   Housing</vt:lpstr>
      <vt:lpstr>Results:  WebSearch</vt:lpstr>
      <vt:lpstr>Comparison to Feature Selection</vt:lpstr>
      <vt:lpstr>New Feature Relevance:  Summary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Bilenko</dc:creator>
  <cp:lastModifiedBy>Misha Bilenko</cp:lastModifiedBy>
  <cp:revision>48</cp:revision>
  <dcterms:created xsi:type="dcterms:W3CDTF">2012-04-24T22:46:29Z</dcterms:created>
  <dcterms:modified xsi:type="dcterms:W3CDTF">2013-01-15T02:43:13Z</dcterms:modified>
</cp:coreProperties>
</file>