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60" r:id="rId4"/>
    <p:sldId id="284" r:id="rId5"/>
    <p:sldId id="263" r:id="rId6"/>
    <p:sldId id="262" r:id="rId7"/>
    <p:sldId id="261" r:id="rId8"/>
    <p:sldId id="258" r:id="rId9"/>
    <p:sldId id="285" r:id="rId10"/>
    <p:sldId id="265" r:id="rId11"/>
    <p:sldId id="283" r:id="rId12"/>
    <p:sldId id="264" r:id="rId13"/>
    <p:sldId id="266" r:id="rId14"/>
    <p:sldId id="267" r:id="rId15"/>
    <p:sldId id="286" r:id="rId16"/>
    <p:sldId id="268" r:id="rId17"/>
    <p:sldId id="269" r:id="rId18"/>
    <p:sldId id="271" r:id="rId19"/>
    <p:sldId id="287" r:id="rId20"/>
    <p:sldId id="272" r:id="rId21"/>
    <p:sldId id="273" r:id="rId22"/>
    <p:sldId id="274" r:id="rId23"/>
    <p:sldId id="275" r:id="rId24"/>
    <p:sldId id="276" r:id="rId25"/>
    <p:sldId id="281" r:id="rId26"/>
    <p:sldId id="282" r:id="rId27"/>
    <p:sldId id="277" r:id="rId28"/>
    <p:sldId id="278" r:id="rId29"/>
    <p:sldId id="279" r:id="rId30"/>
    <p:sldId id="280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9B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9" autoAdjust="0"/>
    <p:restoredTop sz="94660"/>
  </p:normalViewPr>
  <p:slideViewPr>
    <p:cSldViewPr snapToGrid="0">
      <p:cViewPr varScale="1">
        <p:scale>
          <a:sx n="92" d="100"/>
          <a:sy n="92" d="100"/>
        </p:scale>
        <p:origin x="2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spc="3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D139-0480-4198-83E2-68CE0B25BC9B}" type="datetimeFigureOut">
              <a:rPr lang="en-US" dirty="0"/>
              <a:t>8/6/2013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7CE23-3B6A-482C-9BEA-F32A9EB44C40}" type="datetimeFigureOut">
              <a:rPr lang="en-US" dirty="0"/>
              <a:t>8/6/2013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9C8FD-9717-4D78-9D01-4CBD0AC8CAE0}" type="datetimeFigureOut">
              <a:rPr lang="en-US" dirty="0"/>
              <a:t>8/6/2013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2BD47-5F5E-4508-9DFC-0021F20B392D}" type="datetimeFigureOut">
              <a:rPr lang="en-US" dirty="0"/>
              <a:t>8/6/2013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 spc="3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B23E3-326B-4424-9A50-2CBB9CA4B2E5}" type="datetimeFigureOut">
              <a:rPr lang="en-US" dirty="0"/>
              <a:t>8/6/2013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09F6F-C437-48B6-80BB-8E50899C06AF}" type="datetimeFigureOut">
              <a:rPr lang="en-US" dirty="0"/>
              <a:t>8/6/2013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76D14-B85F-4865-804C-5734F9C85CDD}" type="datetimeFigureOut">
              <a:rPr lang="en-US" dirty="0"/>
              <a:t>8/6/2013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56C38-6601-4688-9146-5E61D8B04598}" type="datetimeFigureOut">
              <a:rPr lang="en-US" dirty="0"/>
              <a:t>8/6/2013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6061E-CDAE-49E3-92CB-288B639C3B6F}" type="datetimeFigureOut">
              <a:rPr lang="en-US" dirty="0"/>
              <a:t>8/6/2013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2800" b="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E9851-4767-4B63-B36B-F772D06043F2}" type="datetimeFigureOut">
              <a:rPr lang="en-US" dirty="0"/>
              <a:t>8/6/2013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9A586-BE94-448D-BAE3-D5D323B9149F}" type="datetimeFigureOut">
              <a:rPr lang="en-US" dirty="0"/>
              <a:t>8/6/2013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1397124"/>
          </a:xfrm>
          <a:prstGeom prst="rect">
            <a:avLst/>
          </a:prstGeom>
        </p:spPr>
        <p:txBody>
          <a:bodyPr vert="horz" lIns="91440" tIns="27432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fld id="{ADDEAF24-54CC-4408-99B3-A70A172EFF44}" type="datetimeFigureOut">
              <a:rPr lang="en-US" dirty="0"/>
              <a:t>8/6/2013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2000" kern="1200" spc="1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60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0.png"/><Relationship Id="rId4" Type="http://schemas.openxmlformats.org/officeDocument/2006/relationships/image" Target="../media/image14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0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0.png"/><Relationship Id="rId4" Type="http://schemas.openxmlformats.org/officeDocument/2006/relationships/image" Target="../media/image6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6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4.png"/><Relationship Id="rId4" Type="http://schemas.openxmlformats.org/officeDocument/2006/relationships/image" Target="../media/image3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Lazy Paired Hyper-Parameter Tuning</a:t>
            </a:r>
            <a:br>
              <a:rPr lang="en-US" sz="6000" dirty="0" smtClean="0"/>
            </a:b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Alice Zheng and Misha Bilenko</a:t>
            </a:r>
          </a:p>
          <a:p>
            <a:r>
              <a:rPr lang="en-US" dirty="0" smtClean="0"/>
              <a:t>Microsoft Research, Redmond</a:t>
            </a:r>
          </a:p>
          <a:p>
            <a:r>
              <a:rPr lang="en-US" dirty="0" smtClean="0"/>
              <a:t>Aug 7, 2013 (IJCAI </a:t>
            </a:r>
            <a:r>
              <a:rPr lang="en-US" dirty="0" smtClean="0"/>
              <a:t>’13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912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 approaches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261871" y="1828801"/>
                <a:ext cx="9424789" cy="1622194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Hoeffding race for finite number of candidates</a:t>
                </a:r>
              </a:p>
              <a:p>
                <a:r>
                  <a:rPr lang="en-US" dirty="0" smtClean="0"/>
                  <a:t>In round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dirty="0" smtClean="0"/>
                  <a:t>:</a:t>
                </a:r>
              </a:p>
              <a:p>
                <a:pPr lvl="1"/>
                <a:r>
                  <a:rPr lang="en-US" dirty="0" smtClean="0"/>
                  <a:t>Drop a candidate when it’s worse (with high probability) than some other candidate</a:t>
                </a:r>
              </a:p>
              <a:p>
                <a:pPr lvl="2"/>
                <a:r>
                  <a:rPr lang="en-US" dirty="0" smtClean="0"/>
                  <a:t>Use the </a:t>
                </a:r>
                <a:r>
                  <a:rPr lang="en-US" dirty="0" err="1" smtClean="0"/>
                  <a:t>Hoeffding</a:t>
                </a:r>
                <a:r>
                  <a:rPr lang="en-US" dirty="0" smtClean="0"/>
                  <a:t> or Bernstein bound</a:t>
                </a:r>
              </a:p>
              <a:p>
                <a:pPr lvl="1"/>
                <a:r>
                  <a:rPr lang="en-US" dirty="0" smtClean="0"/>
                  <a:t>Add one evaluation to each remaining candidate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1871" y="1828801"/>
                <a:ext cx="9424789" cy="1622194"/>
              </a:xfrm>
              <a:blipFill rotWithShape="0">
                <a:blip r:embed="rId2"/>
                <a:stretch>
                  <a:fillRect l="-582" t="-6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4720" y="3450995"/>
            <a:ext cx="4019204" cy="251200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73910" y="6043353"/>
            <a:ext cx="58208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Illustration of </a:t>
            </a:r>
            <a:r>
              <a:rPr lang="en-US" sz="1600" dirty="0" err="1" smtClean="0"/>
              <a:t>Hoeffding</a:t>
            </a:r>
            <a:r>
              <a:rPr lang="en-US" sz="1600" dirty="0" smtClean="0"/>
              <a:t> Racing </a:t>
            </a:r>
            <a:r>
              <a:rPr lang="en-US" sz="1400" dirty="0" smtClean="0"/>
              <a:t>(source: </a:t>
            </a:r>
            <a:r>
              <a:rPr lang="en-US" sz="1400" dirty="0" err="1" smtClean="0"/>
              <a:t>Maron</a:t>
            </a:r>
            <a:r>
              <a:rPr lang="en-US" sz="1400" dirty="0" smtClean="0"/>
              <a:t> &amp; Moore, 1994)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112993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Bandit algorithms for online learning</a:t>
            </a:r>
          </a:p>
          <a:p>
            <a:r>
              <a:rPr lang="en-US" dirty="0" smtClean="0"/>
              <a:t>UCB1:</a:t>
            </a:r>
          </a:p>
          <a:p>
            <a:pPr lvl="1"/>
            <a:r>
              <a:rPr lang="en-US" dirty="0" smtClean="0"/>
              <a:t>Evaluate the candidate with the highest upper bound on reward</a:t>
            </a:r>
          </a:p>
          <a:p>
            <a:pPr lvl="1"/>
            <a:r>
              <a:rPr lang="en-US" dirty="0" smtClean="0"/>
              <a:t>Based on the </a:t>
            </a:r>
            <a:r>
              <a:rPr lang="en-US" dirty="0" err="1" smtClean="0"/>
              <a:t>Hoeffding</a:t>
            </a:r>
            <a:r>
              <a:rPr lang="en-US" dirty="0" smtClean="0"/>
              <a:t> bound (with time-varying threshold)</a:t>
            </a:r>
          </a:p>
          <a:p>
            <a:r>
              <a:rPr lang="en-US" dirty="0" smtClean="0"/>
              <a:t>EXP3: </a:t>
            </a:r>
          </a:p>
          <a:p>
            <a:pPr lvl="1"/>
            <a:r>
              <a:rPr lang="en-US" dirty="0" smtClean="0"/>
              <a:t>Maintain a soft-max distribution of cumulative reward</a:t>
            </a:r>
          </a:p>
          <a:p>
            <a:pPr lvl="1"/>
            <a:r>
              <a:rPr lang="en-US" dirty="0" smtClean="0"/>
              <a:t>Randomly select a candidate to evaluate based on this distribution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00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better approach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261872" y="1828800"/>
                <a:ext cx="9468332" cy="4351337"/>
              </a:xfrm>
            </p:spPr>
            <p:txBody>
              <a:bodyPr/>
              <a:lstStyle/>
              <a:p>
                <a:r>
                  <a:rPr lang="en-US" dirty="0" smtClean="0"/>
                  <a:t>Some tuning methods only need pairwise comparison information</a:t>
                </a:r>
              </a:p>
              <a:p>
                <a:pPr lvl="1"/>
                <a:r>
                  <a:rPr lang="en-US" dirty="0" smtClean="0"/>
                  <a:t>Is configuration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 smtClean="0"/>
                  <a:t> better than or worse than configuration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 smtClean="0"/>
                  <a:t>?</a:t>
                </a:r>
              </a:p>
              <a:p>
                <a:r>
                  <a:rPr lang="en-US" dirty="0" smtClean="0"/>
                  <a:t>Use </a:t>
                </a:r>
                <a:r>
                  <a:rPr lang="en-US" i="1" dirty="0" smtClean="0">
                    <a:solidFill>
                      <a:schemeClr val="accent1"/>
                    </a:solidFill>
                  </a:rPr>
                  <a:t>matched</a:t>
                </a:r>
                <a:r>
                  <a:rPr lang="en-US" dirty="0" smtClean="0">
                    <a:solidFill>
                      <a:schemeClr val="accent1"/>
                    </a:solidFill>
                  </a:rPr>
                  <a:t> </a:t>
                </a:r>
                <a:r>
                  <a:rPr lang="en-US" dirty="0" smtClean="0"/>
                  <a:t>statistical tests to compare candidates in a race</a:t>
                </a:r>
              </a:p>
              <a:p>
                <a:pPr lvl="1"/>
                <a:r>
                  <a:rPr lang="en-US" dirty="0" smtClean="0"/>
                  <a:t>Statistically more efficient than bounding single candidates</a:t>
                </a:r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1872" y="1828800"/>
                <a:ext cx="9468332" cy="4351337"/>
              </a:xfrm>
              <a:blipFill rotWithShape="0">
                <a:blip r:embed="rId2"/>
                <a:stretch>
                  <a:fillRect l="-258" t="-9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0317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Pairwise unmatched T-test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Oval 3"/>
              <p:cNvSpPr/>
              <p:nvPr/>
            </p:nvSpPr>
            <p:spPr>
              <a:xfrm>
                <a:off x="3929494" y="1840750"/>
                <a:ext cx="1413165" cy="2227811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b="0" dirty="0" smtClean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 smtClean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 smtClean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 smtClean="0"/>
              </a:p>
              <a:p>
                <a:pPr algn="ctr"/>
                <a:r>
                  <a:rPr lang="en-US" dirty="0" smtClean="0"/>
                  <a:t>…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Oval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9494" y="1840750"/>
                <a:ext cx="1413165" cy="2227811"/>
              </a:xfrm>
              <a:prstGeom prst="ellipse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Oval 5"/>
              <p:cNvSpPr/>
              <p:nvPr/>
            </p:nvSpPr>
            <p:spPr>
              <a:xfrm>
                <a:off x="7531676" y="1840750"/>
                <a:ext cx="1413165" cy="2227811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en-US" b="0" dirty="0" smtClean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dirty="0" smtClean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dirty="0" smtClean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dirty="0" smtClean="0"/>
              </a:p>
              <a:p>
                <a:pPr algn="ctr"/>
                <a:r>
                  <a:rPr lang="en-US" dirty="0" smtClean="0"/>
                  <a:t>…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Oval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1676" y="1840750"/>
                <a:ext cx="1413165" cy="2227811"/>
              </a:xfrm>
              <a:prstGeom prst="ellipse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Down Arrow 7"/>
          <p:cNvSpPr/>
          <p:nvPr/>
        </p:nvSpPr>
        <p:spPr>
          <a:xfrm>
            <a:off x="4401730" y="4164743"/>
            <a:ext cx="423949" cy="45713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>
            <a:off x="8048655" y="4156428"/>
            <a:ext cx="423949" cy="4654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035853" y="4657380"/>
                <a:ext cx="115570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Mean: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endParaRPr lang="en-US" b="0" dirty="0" smtClean="0"/>
              </a:p>
              <a:p>
                <a:r>
                  <a:rPr lang="en-US" dirty="0" err="1" smtClean="0"/>
                  <a:t>Var</a:t>
                </a:r>
                <a:r>
                  <a:rPr lang="en-US" dirty="0" smtClean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5853" y="4657380"/>
                <a:ext cx="1155701" cy="646331"/>
              </a:xfrm>
              <a:prstGeom prst="rect">
                <a:avLst/>
              </a:prstGeom>
              <a:blipFill rotWithShape="0">
                <a:blip r:embed="rId4"/>
                <a:stretch>
                  <a:fillRect l="-4211" t="-4717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678963" y="4631235"/>
                <a:ext cx="1163332" cy="6901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Mean: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</m:oMath>
                </a14:m>
                <a:endParaRPr lang="en-US" b="0" dirty="0" smtClean="0"/>
              </a:p>
              <a:p>
                <a:r>
                  <a:rPr lang="en-US" dirty="0" err="1" smtClean="0"/>
                  <a:t>Var</a:t>
                </a:r>
                <a:r>
                  <a:rPr lang="en-US" dirty="0" smtClean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8963" y="4631235"/>
                <a:ext cx="1163332" cy="690189"/>
              </a:xfrm>
              <a:prstGeom prst="rect">
                <a:avLst/>
              </a:prstGeom>
              <a:blipFill rotWithShape="0">
                <a:blip r:embed="rId5"/>
                <a:stretch>
                  <a:fillRect l="-4712" t="-6195" b="-97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154772" y="5535913"/>
                <a:ext cx="2424895" cy="10434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𝜇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b>
                        </m:s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𝜇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sub>
                        </m:sSub>
                      </m:num>
                      <m:den>
                        <m:rad>
                          <m:radPr>
                            <m:degHide m:val="on"/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Sup>
                              <m:sSubSupPr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sub>
                              <m:sup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sub>
                              <m:sup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)/2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2800" dirty="0" smtClean="0"/>
                  <a:t> </a:t>
                </a:r>
                <a:endParaRPr lang="en-US" sz="28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4772" y="5535913"/>
                <a:ext cx="2424895" cy="1043491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Down Arrow 12"/>
          <p:cNvSpPr/>
          <p:nvPr/>
        </p:nvSpPr>
        <p:spPr>
          <a:xfrm rot="18507834">
            <a:off x="4974713" y="5072292"/>
            <a:ext cx="467482" cy="4606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 rot="2863972">
            <a:off x="7297936" y="5069649"/>
            <a:ext cx="467482" cy="4682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261872" y="2209800"/>
                <a:ext cx="230864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 smtClean="0"/>
                  <a:t>: configurations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 smtClean="0"/>
                  <a:t>: dataset</a:t>
                </a:r>
                <a:endParaRPr lang="en-US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1872" y="2209800"/>
                <a:ext cx="2308645" cy="646331"/>
              </a:xfrm>
              <a:prstGeom prst="rect">
                <a:avLst/>
              </a:prstGeom>
              <a:blipFill rotWithShape="0">
                <a:blip r:embed="rId7"/>
                <a:stretch>
                  <a:fillRect t="-5660" b="-132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6626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Pairwise matched T-test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Oval 3"/>
              <p:cNvSpPr/>
              <p:nvPr/>
            </p:nvSpPr>
            <p:spPr>
              <a:xfrm>
                <a:off x="3948544" y="1850275"/>
                <a:ext cx="1413165" cy="2227811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b="0" dirty="0" smtClean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 smtClean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 smtClean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 smtClean="0"/>
              </a:p>
              <a:p>
                <a:pPr algn="ctr"/>
                <a:r>
                  <a:rPr lang="en-US" dirty="0" smtClean="0"/>
                  <a:t>…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Oval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8544" y="1850275"/>
                <a:ext cx="1413165" cy="2227811"/>
              </a:xfrm>
              <a:prstGeom prst="ellipse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Oval 5"/>
              <p:cNvSpPr/>
              <p:nvPr/>
            </p:nvSpPr>
            <p:spPr>
              <a:xfrm>
                <a:off x="7550726" y="1850275"/>
                <a:ext cx="1413165" cy="2227811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b="0" dirty="0" smtClean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 smtClean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 smtClean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 smtClean="0"/>
              </a:p>
              <a:p>
                <a:pPr algn="ctr"/>
                <a:r>
                  <a:rPr lang="en-US" dirty="0" smtClean="0"/>
                  <a:t>…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Oval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0726" y="1850275"/>
                <a:ext cx="1413165" cy="2227811"/>
              </a:xfrm>
              <a:prstGeom prst="ellipse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Down Arrow 7"/>
          <p:cNvSpPr/>
          <p:nvPr/>
        </p:nvSpPr>
        <p:spPr>
          <a:xfrm>
            <a:off x="6217774" y="3789662"/>
            <a:ext cx="423949" cy="42085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741424" y="4191198"/>
                <a:ext cx="1389035" cy="6901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Mean: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</m:oMath>
                </a14:m>
                <a:endParaRPr lang="en-US" b="0" dirty="0" smtClean="0"/>
              </a:p>
              <a:p>
                <a:r>
                  <a:rPr lang="en-US" dirty="0" err="1" smtClean="0"/>
                  <a:t>Var</a:t>
                </a:r>
                <a:r>
                  <a:rPr lang="en-US" dirty="0" smtClean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1424" y="4191198"/>
                <a:ext cx="1389035" cy="690189"/>
              </a:xfrm>
              <a:prstGeom prst="rect">
                <a:avLst/>
              </a:prstGeom>
              <a:blipFill rotWithShape="0">
                <a:blip r:embed="rId4"/>
                <a:stretch>
                  <a:fillRect l="-3947" t="-6195" b="-97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406651" y="5395668"/>
                <a:ext cx="2052037" cy="8028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𝜇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sub>
                        </m:s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/</m:t>
                        </m:r>
                        <m:rad>
                          <m:radPr>
                            <m:degHide m:val="on"/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2800" dirty="0" smtClean="0"/>
                  <a:t> </a:t>
                </a:r>
                <a:endParaRPr lang="en-US" sz="28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6651" y="5395668"/>
                <a:ext cx="2052037" cy="802848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/>
          <p:cNvCxnSpPr/>
          <p:nvPr/>
        </p:nvCxnSpPr>
        <p:spPr>
          <a:xfrm>
            <a:off x="5092639" y="3667693"/>
            <a:ext cx="2663137" cy="2789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092639" y="3117793"/>
            <a:ext cx="2663137" cy="2789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092639" y="2835399"/>
            <a:ext cx="2663137" cy="2789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092639" y="2567352"/>
            <a:ext cx="2663137" cy="2789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092639" y="2302096"/>
            <a:ext cx="2663137" cy="2789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8" name="Down Arrow 27"/>
          <p:cNvSpPr/>
          <p:nvPr/>
        </p:nvSpPr>
        <p:spPr>
          <a:xfrm>
            <a:off x="6212230" y="4936846"/>
            <a:ext cx="423949" cy="42085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1261872" y="2209800"/>
                <a:ext cx="230864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 smtClean="0"/>
                  <a:t>: configurations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 smtClean="0"/>
                  <a:t>: dataset</a:t>
                </a:r>
                <a:endParaRPr lang="en-US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1872" y="2209800"/>
                <a:ext cx="2308645" cy="646331"/>
              </a:xfrm>
              <a:prstGeom prst="rect">
                <a:avLst/>
              </a:prstGeom>
              <a:blipFill rotWithShape="0">
                <a:blip r:embed="rId6"/>
                <a:stretch>
                  <a:fillRect t="-5660" b="-132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6717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 of matched tests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Statistically more efficient </a:t>
                </a:r>
                <a:r>
                  <a:rPr lang="en-US" dirty="0" smtClean="0"/>
                  <a:t>than bounding </a:t>
                </a:r>
                <a:r>
                  <a:rPr lang="en-US" dirty="0"/>
                  <a:t>single </a:t>
                </a:r>
                <a:r>
                  <a:rPr lang="en-US" dirty="0" smtClean="0"/>
                  <a:t>candidates as well as unmatched tests</a:t>
                </a:r>
                <a:endParaRPr lang="en-US" dirty="0"/>
              </a:p>
              <a:p>
                <a:r>
                  <a:rPr lang="en-US" dirty="0" smtClean="0"/>
                  <a:t>Requires fewer evaluations to achieve false-positive &amp; false-negative thresholds</a:t>
                </a:r>
                <a:endParaRPr lang="en-US" dirty="0"/>
              </a:p>
              <a:p>
                <a:r>
                  <a:rPr lang="en-US" dirty="0"/>
                  <a:t>Applicable </a:t>
                </a:r>
                <a:r>
                  <a:rPr lang="en-US" dirty="0" smtClean="0"/>
                  <a:t>here because </a:t>
                </a:r>
                <a:r>
                  <a:rPr lang="en-US" dirty="0"/>
                  <a:t>the same training and validation datasets are used for all of the proposed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dirty="0" smtClean="0"/>
                  <a:t>’s</a:t>
                </a:r>
              </a:p>
              <a:p>
                <a:pPr lvl="1"/>
                <a:r>
                  <a:rPr lang="en-US" dirty="0" smtClean="0"/>
                  <a:t>None of the previous approaches take advantage of this fact</a:t>
                </a: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284" t="-980" r="-2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168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Lazy evaluations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Idea 2</a:t>
            </a:r>
            <a:r>
              <a:rPr lang="en-US" dirty="0" smtClean="0"/>
              <a:t>: Only perform as many evaluations as is needed to tell apart a pair of configurations</a:t>
            </a:r>
          </a:p>
          <a:p>
            <a:r>
              <a:rPr lang="en-US" dirty="0" smtClean="0"/>
              <a:t>Perform power analysis on the T-test</a:t>
            </a:r>
          </a:p>
        </p:txBody>
      </p:sp>
    </p:spTree>
    <p:extLst>
      <p:ext uri="{BB962C8B-B14F-4D97-AF65-F5344CB8AC3E}">
        <p14:creationId xmlns:p14="http://schemas.microsoft.com/office/powerpoint/2010/main" val="3480702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power analysis?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4314608"/>
            <a:ext cx="8595360" cy="2075497"/>
          </a:xfrm>
        </p:spPr>
        <p:txBody>
          <a:bodyPr>
            <a:normAutofit/>
          </a:bodyPr>
          <a:lstStyle/>
          <a:p>
            <a:r>
              <a:rPr lang="en-US" dirty="0" smtClean="0"/>
              <a:t>Hypothesis testing: </a:t>
            </a:r>
          </a:p>
          <a:p>
            <a:pPr lvl="1"/>
            <a:r>
              <a:rPr lang="en-US" dirty="0" smtClean="0"/>
              <a:t>Guarantees a false positive rate—good configurations won’t be falsely eliminated</a:t>
            </a:r>
          </a:p>
          <a:p>
            <a:r>
              <a:rPr lang="en-US" dirty="0" smtClean="0"/>
              <a:t>Power analysis: </a:t>
            </a:r>
          </a:p>
          <a:p>
            <a:pPr lvl="1"/>
            <a:r>
              <a:rPr lang="en-US" dirty="0" smtClean="0"/>
              <a:t>For a given false negative tolerance, how many evaluations do we need in order to declare that one configuration dominates another?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984211"/>
              </p:ext>
            </p:extLst>
          </p:nvPr>
        </p:nvGraphicFramePr>
        <p:xfrm>
          <a:off x="1693024" y="1919773"/>
          <a:ext cx="604335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377"/>
                <a:gridCol w="2434653"/>
                <a:gridCol w="2693324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Predicted as True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Predicted as False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True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True</a:t>
                      </a:r>
                      <a:r>
                        <a:rPr lang="en-US" baseline="0" dirty="0" smtClean="0"/>
                        <a:t> Positives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False Negatives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False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False</a:t>
                      </a:r>
                      <a:r>
                        <a:rPr lang="en-US" baseline="0" dirty="0" smtClean="0"/>
                        <a:t> Positives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True Negatives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068909" y="3326459"/>
            <a:ext cx="30106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ea typeface="Gulim" panose="020B0600000101010101" pitchFamily="34" charset="-127"/>
                <a:cs typeface="Arial" panose="020B0604020202020204" pitchFamily="34" charset="0"/>
              </a:rPr>
              <a:t>Tied configurations, one is falsely predicted dominant</a:t>
            </a:r>
          </a:p>
        </p:txBody>
      </p:sp>
      <p:cxnSp>
        <p:nvCxnSpPr>
          <p:cNvPr id="12" name="Straight Arrow Connector 11"/>
          <p:cNvCxnSpPr>
            <a:stCxn id="11" idx="0"/>
          </p:cNvCxnSpPr>
          <p:nvPr/>
        </p:nvCxnSpPr>
        <p:spPr>
          <a:xfrm flipV="1">
            <a:off x="3574247" y="3089189"/>
            <a:ext cx="2" cy="2372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8174239" y="1979739"/>
            <a:ext cx="22389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ea typeface="Gulim" panose="020B0600000101010101" pitchFamily="34" charset="-127"/>
                <a:cs typeface="Arial" panose="020B0604020202020204" pitchFamily="34" charset="0"/>
              </a:rPr>
              <a:t>Dominant configuration predicted as tied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7751252" y="2453844"/>
            <a:ext cx="42298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6571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 analysis of T-test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261872" y="1828800"/>
                <a:ext cx="8595360" cy="1720735"/>
              </a:xfrm>
            </p:spPr>
            <p:txBody>
              <a:bodyPr>
                <a:normAutofit fontScale="85000" lnSpcReduction="100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𝑓𝑎𝑙𝑠𝑒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𝑛𝑒𝑔𝑎𝑡𝑖𝑣𝑒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T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n</m:t>
                          </m:r>
                          <m:r>
                            <a:rPr lang="en-US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rad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( )</m:t>
                    </m:r>
                  </m:oMath>
                </a14:m>
                <a:r>
                  <a:rPr lang="en-US" dirty="0" smtClean="0"/>
                  <a:t>: CDF </a:t>
                </a:r>
                <a:r>
                  <a:rPr lang="en-US" dirty="0"/>
                  <a:t>of Student’s T distribution with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US" dirty="0"/>
                  <a:t> degrees of freedom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>
                        <a:latin typeface="Cambria Math" panose="02040503050406030204" pitchFamily="18" charset="0"/>
                      </a:rPr>
                      <m:t>: </m:t>
                    </m:r>
                  </m:oMath>
                </a14:m>
                <a:r>
                  <a:rPr lang="en-US" dirty="0"/>
                  <a:t>number of evaluations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dirty="0" smtClean="0"/>
                  <a:t>: estimated mean and variance of the difference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dirty="0" smtClean="0"/>
                  <a:t>: a </a:t>
                </a:r>
                <a:r>
                  <a:rPr lang="en-US" dirty="0"/>
                  <a:t>constant that depends on the false positive </a:t>
                </a:r>
                <a:r>
                  <a:rPr lang="en-US" dirty="0" smtClean="0"/>
                  <a:t>threshold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1872" y="1828800"/>
                <a:ext cx="8595360" cy="1720735"/>
              </a:xfrm>
              <a:blipFill rotWithShape="0">
                <a:blip r:embed="rId2"/>
                <a:stretch>
                  <a:fillRect b="-14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570960" y="4121957"/>
                <a:ext cx="3988592" cy="1569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/>
                  <a:t>False negative probability of the T-test, </a:t>
                </a:r>
              </a:p>
              <a:p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𝜎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1600" dirty="0" smtClean="0"/>
                  <a:t>, false positive threshold = 0.1.</a:t>
                </a:r>
              </a:p>
              <a:p>
                <a:endParaRPr lang="en-US" sz="1600" dirty="0" smtClean="0"/>
              </a:p>
              <a:p>
                <a:r>
                  <a:rPr lang="en-US" sz="1600" dirty="0" smtClean="0"/>
                  <a:t>The larger the expected difference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en-US" sz="1600" dirty="0" smtClean="0"/>
                  <a:t>, </a:t>
                </a:r>
              </a:p>
              <a:p>
                <a:r>
                  <a:rPr lang="en-US" sz="1600" dirty="0" smtClean="0"/>
                  <a:t>the fewer evaluations are needed to </a:t>
                </a:r>
              </a:p>
              <a:p>
                <a:r>
                  <a:rPr lang="en-US" sz="1600" dirty="0" smtClean="0"/>
                  <a:t>reach a desired false negative threshold</a:t>
                </a:r>
                <a:endParaRPr lang="en-US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0960" y="4121957"/>
                <a:ext cx="3988592" cy="1569660"/>
              </a:xfrm>
              <a:prstGeom prst="rect">
                <a:avLst/>
              </a:prstGeom>
              <a:blipFill rotWithShape="0">
                <a:blip r:embed="rId3"/>
                <a:stretch>
                  <a:fillRect l="-917" t="-1163" b="-38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9552" y="3497625"/>
            <a:ext cx="4325491" cy="324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322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</a:t>
            </a:r>
            <a:r>
              <a:rPr lang="en-US" dirty="0" err="1" smtClean="0"/>
              <a:t>LaPPT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Given </a:t>
            </a:r>
            <a:r>
              <a:rPr lang="en-US" dirty="0"/>
              <a:t>f</a:t>
            </a:r>
            <a:r>
              <a:rPr lang="en-US" dirty="0" smtClean="0"/>
              <a:t>inite number of hyper-parameter configurations</a:t>
            </a:r>
          </a:p>
          <a:p>
            <a:r>
              <a:rPr lang="en-US" dirty="0" smtClean="0"/>
              <a:t>Start </a:t>
            </a:r>
            <a:r>
              <a:rPr lang="en-US" dirty="0"/>
              <a:t>with a few initial evaluations</a:t>
            </a:r>
          </a:p>
          <a:p>
            <a:r>
              <a:rPr lang="en-US" dirty="0"/>
              <a:t>Repeat until a single candidate remains or evaluation budget is exhausted</a:t>
            </a:r>
          </a:p>
          <a:p>
            <a:pPr lvl="1"/>
            <a:r>
              <a:rPr lang="en-US" dirty="0"/>
              <a:t>Perform pairwise t-test among </a:t>
            </a:r>
            <a:r>
              <a:rPr lang="en-US" dirty="0" smtClean="0"/>
              <a:t>current candidates</a:t>
            </a:r>
            <a:endParaRPr lang="en-US" dirty="0"/>
          </a:p>
          <a:p>
            <a:pPr lvl="1"/>
            <a:r>
              <a:rPr lang="en-US" dirty="0"/>
              <a:t>If </a:t>
            </a:r>
            <a:r>
              <a:rPr lang="en-US" dirty="0" smtClean="0"/>
              <a:t>a test returns “not equal” </a:t>
            </a:r>
          </a:p>
          <a:p>
            <a:pPr lvl="2"/>
            <a:r>
              <a:rPr lang="en-US" dirty="0" smtClean="0"/>
              <a:t>remove </a:t>
            </a:r>
            <a:r>
              <a:rPr lang="en-US" dirty="0"/>
              <a:t>dominated candidate</a:t>
            </a:r>
          </a:p>
          <a:p>
            <a:pPr lvl="1"/>
            <a:r>
              <a:rPr lang="en-US" dirty="0"/>
              <a:t>If </a:t>
            </a:r>
            <a:r>
              <a:rPr lang="en-US" dirty="0" smtClean="0"/>
              <a:t>a test returns “probably equal” </a:t>
            </a:r>
          </a:p>
          <a:p>
            <a:pPr lvl="2"/>
            <a:r>
              <a:rPr lang="en-US" dirty="0" smtClean="0"/>
              <a:t>estimate </a:t>
            </a:r>
            <a:r>
              <a:rPr lang="en-US" dirty="0"/>
              <a:t>how many additional evaluations are needed to establish dominance (power analysis)</a:t>
            </a:r>
          </a:p>
          <a:p>
            <a:pPr lvl="1"/>
            <a:r>
              <a:rPr lang="en-US" dirty="0"/>
              <a:t>Perform additional evaluations for leading candidates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444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Dirty secret of machine learning: Hyper-parameters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1828801"/>
            <a:ext cx="8595360" cy="165423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Hyper-parameters:  </a:t>
            </a:r>
            <a:r>
              <a:rPr lang="en-US" dirty="0"/>
              <a:t>s</a:t>
            </a:r>
            <a:r>
              <a:rPr lang="en-US" dirty="0" smtClean="0"/>
              <a:t>ettings of a learning algorithm</a:t>
            </a:r>
          </a:p>
          <a:p>
            <a:pPr lvl="1"/>
            <a:r>
              <a:rPr lang="en-US" dirty="0" smtClean="0"/>
              <a:t>Tree </a:t>
            </a:r>
            <a:r>
              <a:rPr lang="en-US" dirty="0"/>
              <a:t>ensembles (boosting, random forest): #trees, #leaves, learning rate, …</a:t>
            </a:r>
          </a:p>
          <a:p>
            <a:pPr lvl="1"/>
            <a:r>
              <a:rPr lang="en-US" dirty="0"/>
              <a:t>Linear models (perceptron, SVM): </a:t>
            </a:r>
            <a:r>
              <a:rPr lang="en-US" dirty="0" smtClean="0"/>
              <a:t>regularization, </a:t>
            </a:r>
            <a:r>
              <a:rPr lang="en-US" dirty="0"/>
              <a:t>learning rate, …</a:t>
            </a:r>
          </a:p>
          <a:p>
            <a:pPr lvl="1"/>
            <a:r>
              <a:rPr lang="en-US" dirty="0"/>
              <a:t>Neural networks: #hidden units, #layers, learning rate, momentum, …</a:t>
            </a:r>
          </a:p>
          <a:p>
            <a:r>
              <a:rPr lang="en-US" dirty="0" smtClean="0"/>
              <a:t>Hyper-parameters can make a difference in learned model accuracy</a:t>
            </a:r>
            <a:endParaRPr lang="en-US" dirty="0" smtClean="0">
              <a:solidFill>
                <a:schemeClr val="accent1"/>
              </a:solidFill>
            </a:endParaRP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38674" y="6051083"/>
            <a:ext cx="72866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Example:  AUC of boosted trees</a:t>
            </a:r>
          </a:p>
          <a:p>
            <a:pPr algn="ctr"/>
            <a:r>
              <a:rPr lang="en-US" sz="1600" i="1" dirty="0" smtClean="0"/>
              <a:t> on Census dataset (income prediction)</a:t>
            </a:r>
            <a:endParaRPr lang="en-US" sz="1600" i="1" dirty="0"/>
          </a:p>
        </p:txBody>
      </p:sp>
      <p:pic>
        <p:nvPicPr>
          <p:cNvPr id="5" name="Picture 2" descr="C:\d\present\2013-TechFest-SuperSweeper\surfac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2636" y="3317138"/>
            <a:ext cx="3673828" cy="2733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687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9282" y="169789"/>
            <a:ext cx="10605796" cy="1397124"/>
          </a:xfrm>
        </p:spPr>
        <p:txBody>
          <a:bodyPr/>
          <a:lstStyle/>
          <a:p>
            <a:r>
              <a:rPr lang="en-US" dirty="0" smtClean="0"/>
              <a:t>Experiment 1: Bernoulli candidates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 smtClean="0"/>
                  <a:t>100 candidate configurations</a:t>
                </a:r>
              </a:p>
              <a:p>
                <a:r>
                  <a:rPr lang="en-US" dirty="0" smtClean="0"/>
                  <a:t>Outcome of each evaluation is binary with success probability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b="0" dirty="0" smtClean="0"/>
                  <a:t> drawn randomly from a uniform distribution [0,1]</a:t>
                </a:r>
              </a:p>
              <a:p>
                <a:pPr lvl="1"/>
                <a:r>
                  <a:rPr lang="en-US" dirty="0" smtClean="0"/>
                  <a:t>Analogous to Bernoulli bandits</a:t>
                </a:r>
              </a:p>
              <a:p>
                <a:r>
                  <a:rPr lang="en-US" dirty="0" smtClean="0"/>
                  <a:t>Outcome for the n-</a:t>
                </a:r>
                <a:r>
                  <a:rPr lang="en-US" dirty="0" err="1" smtClean="0"/>
                  <a:t>th</a:t>
                </a:r>
                <a:r>
                  <a:rPr lang="en-US" dirty="0" smtClean="0"/>
                  <a:t> evaluation is tied across </a:t>
                </a:r>
                <a:r>
                  <a:rPr lang="en-US" dirty="0" smtClean="0"/>
                  <a:t>all candidates</a:t>
                </a:r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&lt;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b="0" dirty="0" smtClean="0"/>
              </a:p>
              <a:p>
                <a:pPr lvl="1"/>
                <a:r>
                  <a:rPr lang="en-US" dirty="0" smtClean="0"/>
                  <a:t>Rewards for all candidates are determined by the same random number</a:t>
                </a:r>
              </a:p>
              <a:p>
                <a:r>
                  <a:rPr lang="en-US" dirty="0" smtClean="0"/>
                  <a:t>Performance is measured as simple regret—how far off we are from the candidate with the best outcome: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|"/>
                              <m:endChr m:val="|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𝑚𝑎𝑥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|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𝑚𝑎𝑥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|</m:t>
                          </m:r>
                        </m:den>
                      </m:f>
                    </m:oMath>
                  </m:oMathPara>
                </a14:m>
                <a:endParaRPr lang="en-US" dirty="0" smtClean="0"/>
              </a:p>
              <a:p>
                <a:r>
                  <a:rPr lang="en-US" dirty="0"/>
                  <a:t>Repeat trial 100 times, max 3000 evaluations each trial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213" t="-16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3474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 1: 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5635" y="1886989"/>
            <a:ext cx="2761488" cy="4351337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Best to worst:</a:t>
            </a:r>
          </a:p>
          <a:p>
            <a:r>
              <a:rPr lang="en-US" dirty="0" err="1" smtClean="0"/>
              <a:t>LaPPT</a:t>
            </a:r>
            <a:r>
              <a:rPr lang="en-US" dirty="0" smtClean="0"/>
              <a:t>, EXP3</a:t>
            </a:r>
            <a:endParaRPr lang="en-US" dirty="0"/>
          </a:p>
          <a:p>
            <a:r>
              <a:rPr lang="en-US" dirty="0" err="1" smtClean="0"/>
              <a:t>Hoeffding</a:t>
            </a:r>
            <a:r>
              <a:rPr lang="en-US" dirty="0" smtClean="0"/>
              <a:t> racing</a:t>
            </a:r>
          </a:p>
          <a:p>
            <a:r>
              <a:rPr lang="en-US" dirty="0"/>
              <a:t>UCB</a:t>
            </a:r>
          </a:p>
          <a:p>
            <a:r>
              <a:rPr lang="en-US" dirty="0" smtClean="0"/>
              <a:t>Random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7692" y="1828799"/>
            <a:ext cx="4882953" cy="3648075"/>
          </a:xfrm>
          <a:prstGeom prst="rect">
            <a:avLst/>
          </a:prstGeom>
        </p:spPr>
      </p:pic>
      <p:sp>
        <p:nvSpPr>
          <p:cNvPr id="4" name="Down Arrow 3"/>
          <p:cNvSpPr/>
          <p:nvPr/>
        </p:nvSpPr>
        <p:spPr>
          <a:xfrm>
            <a:off x="4339244" y="2252749"/>
            <a:ext cx="415635" cy="2759826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BETTER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397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 2: Real learners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1828800"/>
            <a:ext cx="9468332" cy="4351337"/>
          </a:xfrm>
        </p:spPr>
        <p:txBody>
          <a:bodyPr/>
          <a:lstStyle/>
          <a:p>
            <a:r>
              <a:rPr lang="en-US" dirty="0" smtClean="0"/>
              <a:t>Learner 1: Gradient boosted decision trees</a:t>
            </a:r>
          </a:p>
          <a:p>
            <a:pPr lvl="1"/>
            <a:r>
              <a:rPr lang="en-US" dirty="0" smtClean="0"/>
              <a:t>Learning rate for gradient boosting</a:t>
            </a:r>
          </a:p>
          <a:p>
            <a:pPr lvl="1"/>
            <a:r>
              <a:rPr lang="en-US" dirty="0" smtClean="0"/>
              <a:t>Number of trees</a:t>
            </a:r>
          </a:p>
          <a:p>
            <a:pPr lvl="1"/>
            <a:r>
              <a:rPr lang="en-US" dirty="0" smtClean="0"/>
              <a:t>Maximum number of leaves per tree</a:t>
            </a:r>
          </a:p>
          <a:p>
            <a:pPr lvl="1"/>
            <a:r>
              <a:rPr lang="en-US" dirty="0" smtClean="0"/>
              <a:t>Minimum number of instances for a split</a:t>
            </a:r>
          </a:p>
          <a:p>
            <a:r>
              <a:rPr lang="en-US" dirty="0" smtClean="0"/>
              <a:t>Learner 2: Logistic regression</a:t>
            </a:r>
          </a:p>
          <a:p>
            <a:pPr lvl="1"/>
            <a:r>
              <a:rPr lang="en-US" dirty="0" smtClean="0"/>
              <a:t>L1 penalty</a:t>
            </a:r>
          </a:p>
          <a:p>
            <a:pPr lvl="1"/>
            <a:r>
              <a:rPr lang="en-US" dirty="0" smtClean="0"/>
              <a:t>L2 penalty</a:t>
            </a:r>
          </a:p>
          <a:p>
            <a:r>
              <a:rPr lang="en-US" dirty="0" smtClean="0"/>
              <a:t>Randomly sample 100 configurations, evaluate each up to 50 CV folds</a:t>
            </a:r>
          </a:p>
        </p:txBody>
      </p:sp>
    </p:spTree>
    <p:extLst>
      <p:ext uri="{BB962C8B-B14F-4D97-AF65-F5344CB8AC3E}">
        <p14:creationId xmlns:p14="http://schemas.microsoft.com/office/powerpoint/2010/main" val="130264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 2: UCI datasets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7280984"/>
              </p:ext>
            </p:extLst>
          </p:nvPr>
        </p:nvGraphicFramePr>
        <p:xfrm>
          <a:off x="1185863" y="2371725"/>
          <a:ext cx="859472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4908"/>
                <a:gridCol w="2864908"/>
                <a:gridCol w="286490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Dataset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Task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Performance</a:t>
                      </a:r>
                      <a:r>
                        <a:rPr lang="en-US" baseline="0" dirty="0" smtClean="0"/>
                        <a:t> Metric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Adult Census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Binary classification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AUC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Housing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Regression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L1 error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Waveform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Multiclass classification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Cross-entropy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2679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 2: </a:t>
            </a:r>
            <a:br>
              <a:rPr lang="en-US" dirty="0" smtClean="0"/>
            </a:br>
            <a:r>
              <a:rPr lang="en-US" dirty="0" smtClean="0"/>
              <a:t>Tree </a:t>
            </a:r>
            <a:r>
              <a:rPr lang="en-US" dirty="0"/>
              <a:t>l</a:t>
            </a:r>
            <a:r>
              <a:rPr lang="en-US" dirty="0" smtClean="0"/>
              <a:t>earner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4886325"/>
            <a:ext cx="8595360" cy="1293812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Best to worst: </a:t>
            </a:r>
            <a:r>
              <a:rPr lang="en-US" dirty="0" err="1" smtClean="0"/>
              <a:t>LaPPT</a:t>
            </a:r>
            <a:r>
              <a:rPr lang="en-US" dirty="0" smtClean="0"/>
              <a:t>, {UCB, </a:t>
            </a:r>
            <a:r>
              <a:rPr lang="en-US" dirty="0" err="1" smtClean="0"/>
              <a:t>Hoeffding</a:t>
            </a:r>
            <a:r>
              <a:rPr lang="en-US" dirty="0" smtClean="0"/>
              <a:t>}, EXP3, Random</a:t>
            </a:r>
          </a:p>
          <a:p>
            <a:r>
              <a:rPr lang="en-US" dirty="0" err="1" smtClean="0"/>
              <a:t>LaPPT</a:t>
            </a:r>
            <a:r>
              <a:rPr lang="en-US" dirty="0" smtClean="0"/>
              <a:t> quickly narrows down to only 1 candidate, </a:t>
            </a:r>
            <a:r>
              <a:rPr lang="en-US" dirty="0" err="1" smtClean="0"/>
              <a:t>Hoeffding</a:t>
            </a:r>
            <a:r>
              <a:rPr lang="en-US" dirty="0" smtClean="0"/>
              <a:t> is very slow to eliminate anything</a:t>
            </a:r>
          </a:p>
          <a:p>
            <a:r>
              <a:rPr lang="en-US" dirty="0" smtClean="0"/>
              <a:t>Similar results similar for logistic regression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588" y="1828800"/>
            <a:ext cx="9939337" cy="2777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935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</a:t>
            </a:r>
            <a:r>
              <a:rPr lang="en-US" dirty="0" err="1" smtClean="0"/>
              <a:t>LaPPT</a:t>
            </a:r>
            <a:r>
              <a:rPr lang="en-US" smtClean="0"/>
              <a:t> so </a:t>
            </a:r>
            <a:r>
              <a:rPr lang="en-US" dirty="0" smtClean="0"/>
              <a:t>much better?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1828800"/>
            <a:ext cx="9169752" cy="4351337"/>
          </a:xfrm>
        </p:spPr>
        <p:txBody>
          <a:bodyPr/>
          <a:lstStyle/>
          <a:p>
            <a:r>
              <a:rPr lang="en-US" dirty="0" smtClean="0"/>
              <a:t>Distribution of real learning algorithm performance is VERY different from Bernoulli</a:t>
            </a:r>
          </a:p>
          <a:p>
            <a:pPr lvl="1"/>
            <a:r>
              <a:rPr lang="en-US" dirty="0" smtClean="0"/>
              <a:t>Confuses some bandit algorithms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4081" y="2719705"/>
            <a:ext cx="8470942" cy="3597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88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advantages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 efficient tests</a:t>
            </a:r>
          </a:p>
          <a:p>
            <a:pPr lvl="1"/>
            <a:r>
              <a:rPr lang="en-US" dirty="0" err="1" smtClean="0"/>
              <a:t>Hoeffding</a:t>
            </a:r>
            <a:r>
              <a:rPr lang="en-US" dirty="0" smtClean="0"/>
              <a:t> racing uses the </a:t>
            </a:r>
            <a:r>
              <a:rPr lang="en-US" dirty="0" err="1" smtClean="0"/>
              <a:t>Hoeffding</a:t>
            </a:r>
            <a:r>
              <a:rPr lang="en-US" dirty="0" smtClean="0"/>
              <a:t>/Bernstein bound</a:t>
            </a:r>
          </a:p>
          <a:p>
            <a:pPr lvl="2"/>
            <a:r>
              <a:rPr lang="en-US" dirty="0" smtClean="0"/>
              <a:t>Very loose tail probability bound of a single random variable</a:t>
            </a:r>
          </a:p>
          <a:p>
            <a:pPr lvl="1"/>
            <a:r>
              <a:rPr lang="en-US" dirty="0" smtClean="0"/>
              <a:t>Pairwise </a:t>
            </a:r>
            <a:r>
              <a:rPr lang="en-US" dirty="0"/>
              <a:t>statistical tests are </a:t>
            </a:r>
            <a:r>
              <a:rPr lang="en-US" dirty="0" smtClean="0"/>
              <a:t>more efficient</a:t>
            </a:r>
          </a:p>
          <a:p>
            <a:pPr lvl="2"/>
            <a:r>
              <a:rPr lang="en-US" dirty="0"/>
              <a:t>R</a:t>
            </a:r>
            <a:r>
              <a:rPr lang="en-US" dirty="0" smtClean="0"/>
              <a:t>equires fewer evaluations to obtain an answer</a:t>
            </a:r>
            <a:endParaRPr lang="en-US" dirty="0"/>
          </a:p>
          <a:p>
            <a:r>
              <a:rPr lang="en-US" dirty="0" smtClean="0"/>
              <a:t>Lazy evaluations</a:t>
            </a:r>
          </a:p>
          <a:p>
            <a:pPr lvl="1"/>
            <a:r>
              <a:rPr lang="en-US" dirty="0" err="1" smtClean="0"/>
              <a:t>LaPPT</a:t>
            </a:r>
            <a:r>
              <a:rPr lang="en-US" dirty="0" smtClean="0"/>
              <a:t> performs only the necessary evaluations</a:t>
            </a:r>
          </a:p>
        </p:txBody>
      </p:sp>
    </p:spTree>
    <p:extLst>
      <p:ext uri="{BB962C8B-B14F-4D97-AF65-F5344CB8AC3E}">
        <p14:creationId xmlns:p14="http://schemas.microsoft.com/office/powerpoint/2010/main" val="1002382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1" y="294198"/>
            <a:ext cx="10096593" cy="1397124"/>
          </a:xfrm>
        </p:spPr>
        <p:txBody>
          <a:bodyPr>
            <a:normAutofit/>
          </a:bodyPr>
          <a:lstStyle/>
          <a:p>
            <a:r>
              <a:rPr lang="en-US" sz="4000" dirty="0" smtClean="0"/>
              <a:t>Experiment 3: </a:t>
            </a:r>
            <a:br>
              <a:rPr lang="en-US" sz="4000" dirty="0" smtClean="0"/>
            </a:br>
            <a:r>
              <a:rPr lang="en-US" sz="4000" dirty="0" smtClean="0"/>
              <a:t>Continuous hyper-parameters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the hyper-parameters are real-valued, there are infinitely many candidates</a:t>
            </a:r>
          </a:p>
          <a:p>
            <a:pPr lvl="1"/>
            <a:r>
              <a:rPr lang="en-US" dirty="0" err="1" smtClean="0"/>
              <a:t>Hoeffding</a:t>
            </a:r>
            <a:r>
              <a:rPr lang="en-US" dirty="0" smtClean="0"/>
              <a:t> racing and classic bandit algorithms no longer apply</a:t>
            </a:r>
          </a:p>
          <a:p>
            <a:r>
              <a:rPr lang="en-US" dirty="0" err="1" smtClean="0"/>
              <a:t>LaPPT</a:t>
            </a:r>
            <a:r>
              <a:rPr lang="en-US" dirty="0"/>
              <a:t> </a:t>
            </a:r>
            <a:r>
              <a:rPr lang="en-US" dirty="0" smtClean="0"/>
              <a:t>can be combined with a directed search method </a:t>
            </a:r>
          </a:p>
          <a:p>
            <a:r>
              <a:rPr lang="en-US" dirty="0" smtClean="0"/>
              <a:t>Nelder-Mead:  most popular gradient-free search method</a:t>
            </a:r>
          </a:p>
          <a:p>
            <a:pPr lvl="1"/>
            <a:r>
              <a:rPr lang="en-US" dirty="0" smtClean="0"/>
              <a:t>Uses a simplex of candidate points to compute a search direction</a:t>
            </a:r>
          </a:p>
          <a:p>
            <a:pPr lvl="1"/>
            <a:r>
              <a:rPr lang="en-US" dirty="0" smtClean="0"/>
              <a:t>Only requires pairwise comparisons—good fit for </a:t>
            </a:r>
            <a:r>
              <a:rPr lang="en-US" dirty="0" err="1" smtClean="0"/>
              <a:t>LaPPT</a:t>
            </a:r>
            <a:endParaRPr lang="en-US" dirty="0" smtClean="0"/>
          </a:p>
          <a:p>
            <a:r>
              <a:rPr lang="en-US" dirty="0" smtClean="0"/>
              <a:t>Experiment 3: Apply </a:t>
            </a:r>
            <a:r>
              <a:rPr lang="en-US" dirty="0" err="1" smtClean="0"/>
              <a:t>NM+LaPPT</a:t>
            </a:r>
            <a:r>
              <a:rPr lang="en-US" dirty="0" smtClean="0"/>
              <a:t> on Adult Census dataset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31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 3: Optimization quality </a:t>
            </a:r>
            <a:r>
              <a:rPr lang="en-US" dirty="0"/>
              <a:t>r</a:t>
            </a:r>
            <a:r>
              <a:rPr lang="en-US" dirty="0" smtClean="0"/>
              <a:t>esults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0808" y="1824672"/>
            <a:ext cx="4790771" cy="359307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43430" y="5667375"/>
            <a:ext cx="9185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NM-</a:t>
            </a:r>
            <a:r>
              <a:rPr lang="en-US" dirty="0" err="1"/>
              <a:t>LaPPT</a:t>
            </a:r>
            <a:r>
              <a:rPr lang="en-US" dirty="0"/>
              <a:t> finds the same optima as normal NM, but using much fewer </a:t>
            </a:r>
            <a:r>
              <a:rPr lang="en-US" dirty="0" smtClean="0"/>
              <a:t>evaluations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596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Experiment 3: Efficiency results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6197" y="2000250"/>
            <a:ext cx="6905625" cy="28575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69080" y="5166678"/>
            <a:ext cx="7439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Number of evaluations </a:t>
            </a:r>
            <a:r>
              <a:rPr lang="en-US" dirty="0" smtClean="0"/>
              <a:t>and run time at </a:t>
            </a:r>
            <a:r>
              <a:rPr lang="en-US" dirty="0"/>
              <a:t>various false negative </a:t>
            </a:r>
            <a:r>
              <a:rPr lang="en-US" dirty="0" smtClean="0"/>
              <a:t>rates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58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Hyper-parameter auto-tuning</a:t>
            </a:r>
            <a:endParaRPr lang="en-US" dirty="0"/>
          </a:p>
        </p:txBody>
      </p:sp>
      <p:grpSp>
        <p:nvGrpSpPr>
          <p:cNvPr id="35" name="Group 34"/>
          <p:cNvGrpSpPr/>
          <p:nvPr/>
        </p:nvGrpSpPr>
        <p:grpSpPr>
          <a:xfrm>
            <a:off x="2723445" y="3715778"/>
            <a:ext cx="3750508" cy="917582"/>
            <a:chOff x="1826444" y="5196443"/>
            <a:chExt cx="3750508" cy="917582"/>
          </a:xfrm>
        </p:grpSpPr>
        <p:sp>
          <p:nvSpPr>
            <p:cNvPr id="4" name="Rounded Rectangle 3"/>
            <p:cNvSpPr/>
            <p:nvPr/>
          </p:nvSpPr>
          <p:spPr>
            <a:xfrm>
              <a:off x="4065682" y="5202543"/>
              <a:ext cx="1511270" cy="911482"/>
            </a:xfrm>
            <a:prstGeom prst="round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Learner</a:t>
              </a:r>
            </a:p>
          </p:txBody>
        </p:sp>
        <p:sp>
          <p:nvSpPr>
            <p:cNvPr id="5" name="Can 4"/>
            <p:cNvSpPr/>
            <p:nvPr/>
          </p:nvSpPr>
          <p:spPr>
            <a:xfrm>
              <a:off x="1826444" y="5196443"/>
              <a:ext cx="1241571" cy="907466"/>
            </a:xfrm>
            <a:prstGeom prst="can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Training</a:t>
              </a:r>
            </a:p>
            <a:p>
              <a:pPr algn="ctr"/>
              <a:r>
                <a:rPr lang="en-US" dirty="0" smtClean="0"/>
                <a:t>Data</a:t>
              </a:r>
            </a:p>
          </p:txBody>
        </p:sp>
        <p:sp>
          <p:nvSpPr>
            <p:cNvPr id="8" name="Right Arrow 7"/>
            <p:cNvSpPr/>
            <p:nvPr/>
          </p:nvSpPr>
          <p:spPr>
            <a:xfrm>
              <a:off x="3161915" y="5597701"/>
              <a:ext cx="827715" cy="121166"/>
            </a:xfrm>
            <a:prstGeom prst="rightArrow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ounded Rectangle 15"/>
          <p:cNvSpPr/>
          <p:nvPr/>
        </p:nvSpPr>
        <p:spPr>
          <a:xfrm>
            <a:off x="4962683" y="2035482"/>
            <a:ext cx="1511270" cy="9114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Hyper-Parameter Tuner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6550005" y="2883243"/>
            <a:ext cx="3317732" cy="2953320"/>
            <a:chOff x="6550005" y="2883243"/>
            <a:chExt cx="3317732" cy="2953320"/>
          </a:xfrm>
        </p:grpSpPr>
        <p:sp>
          <p:nvSpPr>
            <p:cNvPr id="29" name="Curved Left Arrow 28"/>
            <p:cNvSpPr/>
            <p:nvPr/>
          </p:nvSpPr>
          <p:spPr>
            <a:xfrm flipV="1">
              <a:off x="6550005" y="2883243"/>
              <a:ext cx="592429" cy="2953320"/>
            </a:xfrm>
            <a:prstGeom prst="curved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/>
                <p:cNvSpPr txBox="1"/>
                <p:nvPr/>
              </p:nvSpPr>
              <p:spPr>
                <a:xfrm>
                  <a:off x="7218486" y="4238202"/>
                  <a:ext cx="264925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Learner accuracy 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0" name="TextBox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18486" y="4238202"/>
                  <a:ext cx="2649251" cy="369332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 l="-1839" t="-8197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0" name="Group 39"/>
          <p:cNvGrpSpPr/>
          <p:nvPr/>
        </p:nvGrpSpPr>
        <p:grpSpPr>
          <a:xfrm>
            <a:off x="2650301" y="5314139"/>
            <a:ext cx="3823652" cy="917582"/>
            <a:chOff x="2588595" y="5457754"/>
            <a:chExt cx="3823652" cy="917582"/>
          </a:xfrm>
        </p:grpSpPr>
        <p:sp>
          <p:nvSpPr>
            <p:cNvPr id="10" name="Rounded Rectangle 9"/>
            <p:cNvSpPr/>
            <p:nvPr/>
          </p:nvSpPr>
          <p:spPr>
            <a:xfrm>
              <a:off x="4900977" y="5463854"/>
              <a:ext cx="1511270" cy="911482"/>
            </a:xfrm>
            <a:prstGeom prst="round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Validator</a:t>
              </a:r>
            </a:p>
          </p:txBody>
        </p:sp>
        <p:sp>
          <p:nvSpPr>
            <p:cNvPr id="11" name="Can 10"/>
            <p:cNvSpPr/>
            <p:nvPr/>
          </p:nvSpPr>
          <p:spPr>
            <a:xfrm>
              <a:off x="2588595" y="5457754"/>
              <a:ext cx="1314716" cy="907466"/>
            </a:xfrm>
            <a:prstGeom prst="can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Validation</a:t>
              </a:r>
            </a:p>
            <a:p>
              <a:pPr algn="ctr"/>
              <a:r>
                <a:rPr lang="en-US" dirty="0" smtClean="0"/>
                <a:t>Data</a:t>
              </a:r>
            </a:p>
          </p:txBody>
        </p:sp>
        <p:sp>
          <p:nvSpPr>
            <p:cNvPr id="13" name="Right Arrow 12"/>
            <p:cNvSpPr/>
            <p:nvPr/>
          </p:nvSpPr>
          <p:spPr>
            <a:xfrm>
              <a:off x="3997210" y="5859012"/>
              <a:ext cx="827715" cy="121166"/>
            </a:xfrm>
            <a:prstGeom prst="rightArrow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4115795" y="4661926"/>
            <a:ext cx="2454449" cy="630043"/>
            <a:chOff x="4115795" y="4661926"/>
            <a:chExt cx="2454449" cy="630043"/>
          </a:xfrm>
        </p:grpSpPr>
        <p:sp>
          <p:nvSpPr>
            <p:cNvPr id="31" name="Curved Left Arrow 30"/>
            <p:cNvSpPr/>
            <p:nvPr/>
          </p:nvSpPr>
          <p:spPr>
            <a:xfrm>
              <a:off x="6358170" y="4661926"/>
              <a:ext cx="212074" cy="630043"/>
            </a:xfrm>
            <a:prstGeom prst="curvedLeftArrow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/>
                <p:cNvSpPr txBox="1"/>
                <p:nvPr/>
              </p:nvSpPr>
              <p:spPr>
                <a:xfrm>
                  <a:off x="4115795" y="4764519"/>
                  <a:ext cx="205216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 smtClean="0"/>
                    <a:t>Learned model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sub>
                      </m:sSub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2" name="TextBox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15795" y="4764519"/>
                  <a:ext cx="2052165" cy="369332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2077" t="-10000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4" name="Group 43"/>
          <p:cNvGrpSpPr/>
          <p:nvPr/>
        </p:nvGrpSpPr>
        <p:grpSpPr>
          <a:xfrm>
            <a:off x="4805175" y="2988154"/>
            <a:ext cx="450566" cy="702398"/>
            <a:chOff x="4805175" y="2988154"/>
            <a:chExt cx="450566" cy="70239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4805175" y="3107945"/>
                  <a:ext cx="39363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05175" y="3107945"/>
                  <a:ext cx="393633" cy="369332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1" name="Down Arrow 40"/>
            <p:cNvSpPr/>
            <p:nvPr/>
          </p:nvSpPr>
          <p:spPr>
            <a:xfrm>
              <a:off x="5141875" y="2988154"/>
              <a:ext cx="113866" cy="70239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30561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Hyper-parameter tuning = black-box optimization</a:t>
            </a:r>
          </a:p>
          <a:p>
            <a:r>
              <a:rPr lang="en-US" dirty="0" smtClean="0"/>
              <a:t>The machine learning black box produces noisy output, and one must make repeated evaluations at each proposed configuration</a:t>
            </a:r>
          </a:p>
          <a:p>
            <a:r>
              <a:rPr lang="en-US" dirty="0" smtClean="0"/>
              <a:t>We can minimize the number of evaluations</a:t>
            </a:r>
          </a:p>
          <a:p>
            <a:pPr lvl="1"/>
            <a:r>
              <a:rPr lang="en-US" dirty="0" smtClean="0"/>
              <a:t>Use </a:t>
            </a:r>
            <a:r>
              <a:rPr lang="en-US" i="1" dirty="0" smtClean="0"/>
              <a:t>matched </a:t>
            </a:r>
            <a:r>
              <a:rPr lang="en-US" dirty="0" smtClean="0"/>
              <a:t>pairwise </a:t>
            </a:r>
            <a:r>
              <a:rPr lang="en-US" smtClean="0"/>
              <a:t>statistical tests</a:t>
            </a:r>
            <a:endParaRPr lang="en-US" dirty="0" smtClean="0"/>
          </a:p>
          <a:p>
            <a:pPr lvl="1"/>
            <a:r>
              <a:rPr lang="en-US" dirty="0" smtClean="0"/>
              <a:t>Perform additional evaluations lazily (determined by power analysis)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Much more efficient than previous </a:t>
            </a:r>
            <a:r>
              <a:rPr lang="en-US" dirty="0" smtClean="0">
                <a:solidFill>
                  <a:schemeClr val="tx2"/>
                </a:solidFill>
              </a:rPr>
              <a:t>approaches on finite space</a:t>
            </a:r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Applicable to continuous space when combined with </a:t>
            </a:r>
            <a:r>
              <a:rPr lang="en-US" dirty="0" err="1" smtClean="0">
                <a:solidFill>
                  <a:schemeClr val="tx2"/>
                </a:solidFill>
              </a:rPr>
              <a:t>Nelder</a:t>
            </a:r>
            <a:r>
              <a:rPr lang="en-US" dirty="0" smtClean="0">
                <a:solidFill>
                  <a:schemeClr val="tx2"/>
                </a:solidFill>
              </a:rPr>
              <a:t>-Mead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969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Hyper-parameter auto-tuning</a:t>
            </a:r>
            <a:endParaRPr lang="en-US" dirty="0"/>
          </a:p>
        </p:txBody>
      </p:sp>
      <p:grpSp>
        <p:nvGrpSpPr>
          <p:cNvPr id="35" name="Group 34"/>
          <p:cNvGrpSpPr/>
          <p:nvPr/>
        </p:nvGrpSpPr>
        <p:grpSpPr>
          <a:xfrm>
            <a:off x="2723445" y="3715778"/>
            <a:ext cx="3750508" cy="917582"/>
            <a:chOff x="1826444" y="5196443"/>
            <a:chExt cx="3750508" cy="917582"/>
          </a:xfrm>
        </p:grpSpPr>
        <p:sp>
          <p:nvSpPr>
            <p:cNvPr id="4" name="Rounded Rectangle 3"/>
            <p:cNvSpPr/>
            <p:nvPr/>
          </p:nvSpPr>
          <p:spPr>
            <a:xfrm>
              <a:off x="4065682" y="5202543"/>
              <a:ext cx="1511270" cy="911482"/>
            </a:xfrm>
            <a:prstGeom prst="round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Learner</a:t>
              </a:r>
            </a:p>
          </p:txBody>
        </p:sp>
        <p:sp>
          <p:nvSpPr>
            <p:cNvPr id="5" name="Can 4"/>
            <p:cNvSpPr/>
            <p:nvPr/>
          </p:nvSpPr>
          <p:spPr>
            <a:xfrm>
              <a:off x="1826444" y="5196443"/>
              <a:ext cx="1241571" cy="907466"/>
            </a:xfrm>
            <a:prstGeom prst="can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Training</a:t>
              </a:r>
            </a:p>
            <a:p>
              <a:pPr algn="ctr"/>
              <a:r>
                <a:rPr lang="en-US" dirty="0" smtClean="0"/>
                <a:t>Data</a:t>
              </a:r>
            </a:p>
          </p:txBody>
        </p:sp>
        <p:sp>
          <p:nvSpPr>
            <p:cNvPr id="8" name="Right Arrow 7"/>
            <p:cNvSpPr/>
            <p:nvPr/>
          </p:nvSpPr>
          <p:spPr>
            <a:xfrm>
              <a:off x="3161915" y="5597701"/>
              <a:ext cx="827715" cy="121166"/>
            </a:xfrm>
            <a:prstGeom prst="rightArrow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ounded Rectangle 15"/>
          <p:cNvSpPr/>
          <p:nvPr/>
        </p:nvSpPr>
        <p:spPr>
          <a:xfrm>
            <a:off x="4962683" y="2035482"/>
            <a:ext cx="1511270" cy="9114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Hyper-Parameter Tuner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6550005" y="2883243"/>
            <a:ext cx="3317732" cy="2953320"/>
            <a:chOff x="6550005" y="2883243"/>
            <a:chExt cx="3317732" cy="2953320"/>
          </a:xfrm>
        </p:grpSpPr>
        <p:sp>
          <p:nvSpPr>
            <p:cNvPr id="29" name="Curved Left Arrow 28"/>
            <p:cNvSpPr/>
            <p:nvPr/>
          </p:nvSpPr>
          <p:spPr>
            <a:xfrm flipV="1">
              <a:off x="6550005" y="2883243"/>
              <a:ext cx="592429" cy="2953320"/>
            </a:xfrm>
            <a:prstGeom prst="curved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/>
                <p:cNvSpPr txBox="1"/>
                <p:nvPr/>
              </p:nvSpPr>
              <p:spPr>
                <a:xfrm>
                  <a:off x="7218486" y="4238202"/>
                  <a:ext cx="264925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Learner accuracy 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0" name="TextBox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18486" y="4238202"/>
                  <a:ext cx="2649251" cy="369332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 l="-1839" t="-8197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0" name="Group 39"/>
          <p:cNvGrpSpPr/>
          <p:nvPr/>
        </p:nvGrpSpPr>
        <p:grpSpPr>
          <a:xfrm>
            <a:off x="2650301" y="5314139"/>
            <a:ext cx="3823652" cy="917582"/>
            <a:chOff x="2588595" y="5457754"/>
            <a:chExt cx="3823652" cy="917582"/>
          </a:xfrm>
        </p:grpSpPr>
        <p:sp>
          <p:nvSpPr>
            <p:cNvPr id="10" name="Rounded Rectangle 9"/>
            <p:cNvSpPr/>
            <p:nvPr/>
          </p:nvSpPr>
          <p:spPr>
            <a:xfrm>
              <a:off x="4900977" y="5463854"/>
              <a:ext cx="1511270" cy="911482"/>
            </a:xfrm>
            <a:prstGeom prst="round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Validator</a:t>
              </a:r>
            </a:p>
          </p:txBody>
        </p:sp>
        <p:sp>
          <p:nvSpPr>
            <p:cNvPr id="11" name="Can 10"/>
            <p:cNvSpPr/>
            <p:nvPr/>
          </p:nvSpPr>
          <p:spPr>
            <a:xfrm>
              <a:off x="2588595" y="5457754"/>
              <a:ext cx="1314716" cy="907466"/>
            </a:xfrm>
            <a:prstGeom prst="can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Validation</a:t>
              </a:r>
            </a:p>
            <a:p>
              <a:pPr algn="ctr"/>
              <a:r>
                <a:rPr lang="en-US" dirty="0" smtClean="0"/>
                <a:t>Data</a:t>
              </a:r>
            </a:p>
          </p:txBody>
        </p:sp>
        <p:sp>
          <p:nvSpPr>
            <p:cNvPr id="13" name="Right Arrow 12"/>
            <p:cNvSpPr/>
            <p:nvPr/>
          </p:nvSpPr>
          <p:spPr>
            <a:xfrm>
              <a:off x="3997210" y="5859012"/>
              <a:ext cx="827715" cy="121166"/>
            </a:xfrm>
            <a:prstGeom prst="rightArrow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4115795" y="4661926"/>
            <a:ext cx="2454449" cy="630043"/>
            <a:chOff x="4115795" y="4661926"/>
            <a:chExt cx="2454449" cy="630043"/>
          </a:xfrm>
        </p:grpSpPr>
        <p:sp>
          <p:nvSpPr>
            <p:cNvPr id="31" name="Curved Left Arrow 30"/>
            <p:cNvSpPr/>
            <p:nvPr/>
          </p:nvSpPr>
          <p:spPr>
            <a:xfrm>
              <a:off x="6358170" y="4661926"/>
              <a:ext cx="212074" cy="630043"/>
            </a:xfrm>
            <a:prstGeom prst="curvedLeftArrow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/>
                <p:cNvSpPr txBox="1"/>
                <p:nvPr/>
              </p:nvSpPr>
              <p:spPr>
                <a:xfrm>
                  <a:off x="4115795" y="4764519"/>
                  <a:ext cx="205216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 smtClean="0"/>
                    <a:t>Learned model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sub>
                      </m:sSub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2" name="TextBox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15795" y="4764519"/>
                  <a:ext cx="2052165" cy="369332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2077" t="-10000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9" name="Group 38"/>
          <p:cNvGrpSpPr/>
          <p:nvPr/>
        </p:nvGrpSpPr>
        <p:grpSpPr>
          <a:xfrm>
            <a:off x="6570244" y="2216318"/>
            <a:ext cx="3619671" cy="533593"/>
            <a:chOff x="5655843" y="2098872"/>
            <a:chExt cx="3619671" cy="53359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ounded Rectangle 16"/>
                <p:cNvSpPr/>
                <p:nvPr/>
              </p:nvSpPr>
              <p:spPr>
                <a:xfrm>
                  <a:off x="6481977" y="2098872"/>
                  <a:ext cx="2793537" cy="533593"/>
                </a:xfrm>
                <a:prstGeom prst="round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/>
                    <a:t>Best hyper-</a:t>
                  </a:r>
                  <a:r>
                    <a:rPr lang="en-US" dirty="0" err="1" smtClean="0"/>
                    <a:t>param</a:t>
                  </a:r>
                  <a:r>
                    <a:rPr lang="en-US" dirty="0" smtClean="0"/>
                    <a:t>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" name="Rounded Rectangle 1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81977" y="2098872"/>
                  <a:ext cx="2793537" cy="533593"/>
                </a:xfrm>
                <a:prstGeom prst="roundRect">
                  <a:avLst/>
                </a:prstGeom>
                <a:blipFill rotWithShape="0">
                  <a:blip r:embed="rId4"/>
                  <a:stretch>
                    <a:fillRect b="-112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4" name="Right Arrow 33"/>
            <p:cNvSpPr/>
            <p:nvPr/>
          </p:nvSpPr>
          <p:spPr>
            <a:xfrm>
              <a:off x="5655843" y="2315054"/>
              <a:ext cx="729842" cy="117446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4805175" y="2988154"/>
            <a:ext cx="450566" cy="702398"/>
            <a:chOff x="4805175" y="2988154"/>
            <a:chExt cx="450566" cy="70239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4805175" y="3107945"/>
                  <a:ext cx="39363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05175" y="3107945"/>
                  <a:ext cx="393633" cy="369332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1" name="Down Arrow 40"/>
            <p:cNvSpPr/>
            <p:nvPr/>
          </p:nvSpPr>
          <p:spPr>
            <a:xfrm>
              <a:off x="5141875" y="2988154"/>
              <a:ext cx="113866" cy="70239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4019200" y="2771162"/>
            <a:ext cx="2783919" cy="3027770"/>
            <a:chOff x="4019200" y="2777935"/>
            <a:chExt cx="2783919" cy="3027770"/>
          </a:xfrm>
        </p:grpSpPr>
        <p:sp>
          <p:nvSpPr>
            <p:cNvPr id="3" name="Curved Right Arrow 2"/>
            <p:cNvSpPr/>
            <p:nvPr/>
          </p:nvSpPr>
          <p:spPr>
            <a:xfrm flipH="1" flipV="1">
              <a:off x="5402577" y="2777935"/>
              <a:ext cx="1400542" cy="3027770"/>
            </a:xfrm>
            <a:prstGeom prst="curvedRightArrow">
              <a:avLst/>
            </a:prstGeom>
            <a:ln>
              <a:noFill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" name="Block Arc 5"/>
            <p:cNvSpPr/>
            <p:nvPr/>
          </p:nvSpPr>
          <p:spPr>
            <a:xfrm rot="16200000">
              <a:off x="4014022" y="3019303"/>
              <a:ext cx="2791579" cy="2781223"/>
            </a:xfrm>
            <a:prstGeom prst="blockArc">
              <a:avLst>
                <a:gd name="adj1" fmla="val 10799999"/>
                <a:gd name="adj2" fmla="val 21571146"/>
                <a:gd name="adj3" fmla="val 12763"/>
              </a:avLst>
            </a:prstGeom>
            <a:solidFill>
              <a:srgbClr val="A09B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20233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Hyper-parameter auto-tuning</a:t>
            </a:r>
            <a:endParaRPr lang="en-US" dirty="0"/>
          </a:p>
        </p:txBody>
      </p:sp>
      <p:grpSp>
        <p:nvGrpSpPr>
          <p:cNvPr id="35" name="Group 34"/>
          <p:cNvGrpSpPr/>
          <p:nvPr/>
        </p:nvGrpSpPr>
        <p:grpSpPr>
          <a:xfrm>
            <a:off x="2723445" y="3715778"/>
            <a:ext cx="3750508" cy="917582"/>
            <a:chOff x="1826444" y="5196443"/>
            <a:chExt cx="3750508" cy="917582"/>
          </a:xfrm>
        </p:grpSpPr>
        <p:sp>
          <p:nvSpPr>
            <p:cNvPr id="4" name="Rounded Rectangle 3"/>
            <p:cNvSpPr/>
            <p:nvPr/>
          </p:nvSpPr>
          <p:spPr>
            <a:xfrm>
              <a:off x="4065682" y="5202543"/>
              <a:ext cx="1511270" cy="911482"/>
            </a:xfrm>
            <a:prstGeom prst="round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Learner</a:t>
              </a:r>
            </a:p>
          </p:txBody>
        </p:sp>
        <p:sp>
          <p:nvSpPr>
            <p:cNvPr id="5" name="Can 4"/>
            <p:cNvSpPr/>
            <p:nvPr/>
          </p:nvSpPr>
          <p:spPr>
            <a:xfrm>
              <a:off x="1826444" y="5196443"/>
              <a:ext cx="1241571" cy="907466"/>
            </a:xfrm>
            <a:prstGeom prst="can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Training</a:t>
              </a:r>
            </a:p>
            <a:p>
              <a:pPr algn="ctr"/>
              <a:r>
                <a:rPr lang="en-US" dirty="0" smtClean="0"/>
                <a:t>Data</a:t>
              </a:r>
            </a:p>
          </p:txBody>
        </p:sp>
        <p:sp>
          <p:nvSpPr>
            <p:cNvPr id="8" name="Right Arrow 7"/>
            <p:cNvSpPr/>
            <p:nvPr/>
          </p:nvSpPr>
          <p:spPr>
            <a:xfrm>
              <a:off x="3161915" y="5597701"/>
              <a:ext cx="827715" cy="121166"/>
            </a:xfrm>
            <a:prstGeom prst="rightArrow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ounded Rectangle 15"/>
          <p:cNvSpPr/>
          <p:nvPr/>
        </p:nvSpPr>
        <p:spPr>
          <a:xfrm>
            <a:off x="4962683" y="2035482"/>
            <a:ext cx="1511270" cy="9114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Hyper-Parameter Tuner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6550005" y="2883243"/>
            <a:ext cx="3571327" cy="2953320"/>
            <a:chOff x="6550005" y="2883243"/>
            <a:chExt cx="3571327" cy="2953320"/>
          </a:xfrm>
        </p:grpSpPr>
        <p:sp>
          <p:nvSpPr>
            <p:cNvPr id="29" name="Curved Left Arrow 28"/>
            <p:cNvSpPr/>
            <p:nvPr/>
          </p:nvSpPr>
          <p:spPr>
            <a:xfrm flipV="1">
              <a:off x="6550005" y="2883243"/>
              <a:ext cx="592429" cy="2953320"/>
            </a:xfrm>
            <a:prstGeom prst="curved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/>
                <p:cNvSpPr txBox="1"/>
                <p:nvPr/>
              </p:nvSpPr>
              <p:spPr>
                <a:xfrm>
                  <a:off x="7218486" y="4238202"/>
                  <a:ext cx="290284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Learner accuracy </a:t>
                  </a:r>
                  <a14:m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</m:acc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0" name="TextBox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18486" y="4238202"/>
                  <a:ext cx="2902846" cy="369332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 l="-1681" t="-8197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0" name="Group 39"/>
          <p:cNvGrpSpPr/>
          <p:nvPr/>
        </p:nvGrpSpPr>
        <p:grpSpPr>
          <a:xfrm>
            <a:off x="2650301" y="5314139"/>
            <a:ext cx="3823652" cy="917582"/>
            <a:chOff x="2588595" y="5457754"/>
            <a:chExt cx="3823652" cy="917582"/>
          </a:xfrm>
        </p:grpSpPr>
        <p:sp>
          <p:nvSpPr>
            <p:cNvPr id="10" name="Rounded Rectangle 9"/>
            <p:cNvSpPr/>
            <p:nvPr/>
          </p:nvSpPr>
          <p:spPr>
            <a:xfrm>
              <a:off x="4900977" y="5463854"/>
              <a:ext cx="1511270" cy="911482"/>
            </a:xfrm>
            <a:prstGeom prst="round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Validator</a:t>
              </a:r>
            </a:p>
          </p:txBody>
        </p:sp>
        <p:sp>
          <p:nvSpPr>
            <p:cNvPr id="11" name="Can 10"/>
            <p:cNvSpPr/>
            <p:nvPr/>
          </p:nvSpPr>
          <p:spPr>
            <a:xfrm>
              <a:off x="2588595" y="5457754"/>
              <a:ext cx="1314716" cy="907466"/>
            </a:xfrm>
            <a:prstGeom prst="can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Validation</a:t>
              </a:r>
            </a:p>
            <a:p>
              <a:pPr algn="ctr"/>
              <a:r>
                <a:rPr lang="en-US" dirty="0" smtClean="0"/>
                <a:t>Data</a:t>
              </a:r>
            </a:p>
          </p:txBody>
        </p:sp>
        <p:sp>
          <p:nvSpPr>
            <p:cNvPr id="13" name="Right Arrow 12"/>
            <p:cNvSpPr/>
            <p:nvPr/>
          </p:nvSpPr>
          <p:spPr>
            <a:xfrm>
              <a:off x="3997210" y="5859012"/>
              <a:ext cx="827715" cy="121166"/>
            </a:xfrm>
            <a:prstGeom prst="rightArrow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4115796" y="4661926"/>
            <a:ext cx="2454448" cy="630043"/>
            <a:chOff x="4115796" y="4661926"/>
            <a:chExt cx="2454448" cy="630043"/>
          </a:xfrm>
        </p:grpSpPr>
        <p:sp>
          <p:nvSpPr>
            <p:cNvPr id="31" name="Curved Left Arrow 30"/>
            <p:cNvSpPr/>
            <p:nvPr/>
          </p:nvSpPr>
          <p:spPr>
            <a:xfrm>
              <a:off x="6358170" y="4661926"/>
              <a:ext cx="212074" cy="630043"/>
            </a:xfrm>
            <a:prstGeom prst="curvedLeftArrow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/>
                <p:cNvSpPr txBox="1"/>
                <p:nvPr/>
              </p:nvSpPr>
              <p:spPr>
                <a:xfrm>
                  <a:off x="4115796" y="4764519"/>
                  <a:ext cx="205216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 smtClean="0"/>
                    <a:t>Learned model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sub>
                      </m:sSub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2" name="TextBox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15796" y="4764519"/>
                  <a:ext cx="2052164" cy="369332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2077" t="-10000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9" name="Group 38"/>
          <p:cNvGrpSpPr/>
          <p:nvPr/>
        </p:nvGrpSpPr>
        <p:grpSpPr>
          <a:xfrm>
            <a:off x="6570244" y="2216318"/>
            <a:ext cx="3619671" cy="533593"/>
            <a:chOff x="5655843" y="2098872"/>
            <a:chExt cx="3619671" cy="53359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ounded Rectangle 16"/>
                <p:cNvSpPr/>
                <p:nvPr/>
              </p:nvSpPr>
              <p:spPr>
                <a:xfrm>
                  <a:off x="6481977" y="2098872"/>
                  <a:ext cx="2793537" cy="533593"/>
                </a:xfrm>
                <a:prstGeom prst="round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/>
                    <a:t>Best hyper-</a:t>
                  </a:r>
                  <a:r>
                    <a:rPr lang="en-US" dirty="0" err="1" smtClean="0"/>
                    <a:t>param</a:t>
                  </a:r>
                  <a:r>
                    <a:rPr lang="en-US" dirty="0" smtClean="0"/>
                    <a:t>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" name="Rounded Rectangle 1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81977" y="2098872"/>
                  <a:ext cx="2793537" cy="533593"/>
                </a:xfrm>
                <a:prstGeom prst="roundRect">
                  <a:avLst/>
                </a:prstGeom>
                <a:blipFill rotWithShape="0">
                  <a:blip r:embed="rId4"/>
                  <a:stretch>
                    <a:fillRect b="-112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4" name="Right Arrow 33"/>
            <p:cNvSpPr/>
            <p:nvPr/>
          </p:nvSpPr>
          <p:spPr>
            <a:xfrm>
              <a:off x="5655843" y="2315054"/>
              <a:ext cx="729842" cy="117446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4805175" y="2988154"/>
            <a:ext cx="450566" cy="702398"/>
            <a:chOff x="4805175" y="2988154"/>
            <a:chExt cx="450566" cy="70239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4805175" y="3107945"/>
                  <a:ext cx="39363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05175" y="3107945"/>
                  <a:ext cx="393633" cy="369332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1" name="Down Arrow 40"/>
            <p:cNvSpPr/>
            <p:nvPr/>
          </p:nvSpPr>
          <p:spPr>
            <a:xfrm>
              <a:off x="5141875" y="2988154"/>
              <a:ext cx="113866" cy="70239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039922" y="4517500"/>
            <a:ext cx="1536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ea typeface="Gulim" panose="020B0600000101010101" pitchFamily="34" charset="-127"/>
                <a:cs typeface="Arial" panose="020B0604020202020204" pitchFamily="34" charset="0"/>
              </a:rPr>
              <a:t>Finite, noisy samples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2189583" y="4607534"/>
            <a:ext cx="640080" cy="3541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2189583" y="4962315"/>
            <a:ext cx="640080" cy="3657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7856321" y="4903161"/>
            <a:ext cx="19387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ea typeface="Gulim" panose="020B0600000101010101" pitchFamily="34" charset="-127"/>
                <a:cs typeface="Arial" panose="020B0604020202020204" pitchFamily="34" charset="0"/>
              </a:rPr>
              <a:t>Stochastic estimate</a:t>
            </a:r>
          </a:p>
        </p:txBody>
      </p:sp>
      <p:cxnSp>
        <p:nvCxnSpPr>
          <p:cNvPr id="37" name="Straight Arrow Connector 36"/>
          <p:cNvCxnSpPr>
            <a:stCxn id="36" idx="0"/>
          </p:cNvCxnSpPr>
          <p:nvPr/>
        </p:nvCxnSpPr>
        <p:spPr>
          <a:xfrm flipV="1">
            <a:off x="8825683" y="4623244"/>
            <a:ext cx="504929" cy="2799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966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2472145" y="3266132"/>
            <a:ext cx="1314716" cy="2479570"/>
            <a:chOff x="2200291" y="3266132"/>
            <a:chExt cx="1314716" cy="2479570"/>
          </a:xfrm>
        </p:grpSpPr>
        <p:sp>
          <p:nvSpPr>
            <p:cNvPr id="28" name="Can 27"/>
            <p:cNvSpPr/>
            <p:nvPr/>
          </p:nvSpPr>
          <p:spPr>
            <a:xfrm>
              <a:off x="2200291" y="4838236"/>
              <a:ext cx="1314716" cy="907466"/>
            </a:xfrm>
            <a:prstGeom prst="can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Validation</a:t>
              </a:r>
            </a:p>
            <a:p>
              <a:pPr algn="ctr"/>
              <a:r>
                <a:rPr lang="en-US" dirty="0" smtClean="0"/>
                <a:t>Data</a:t>
              </a:r>
            </a:p>
          </p:txBody>
        </p:sp>
        <p:sp>
          <p:nvSpPr>
            <p:cNvPr id="24" name="Can 23"/>
            <p:cNvSpPr/>
            <p:nvPr/>
          </p:nvSpPr>
          <p:spPr>
            <a:xfrm>
              <a:off x="2266790" y="3266132"/>
              <a:ext cx="1241571" cy="907466"/>
            </a:xfrm>
            <a:prstGeom prst="can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Training</a:t>
              </a:r>
            </a:p>
            <a:p>
              <a:pPr algn="ctr"/>
              <a:r>
                <a:rPr lang="en-US" dirty="0" smtClean="0"/>
                <a:t>Data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624545" y="3418532"/>
            <a:ext cx="1314716" cy="2479570"/>
            <a:chOff x="2352691" y="3418532"/>
            <a:chExt cx="1314716" cy="2479570"/>
          </a:xfrm>
        </p:grpSpPr>
        <p:sp>
          <p:nvSpPr>
            <p:cNvPr id="33" name="Can 32"/>
            <p:cNvSpPr/>
            <p:nvPr/>
          </p:nvSpPr>
          <p:spPr>
            <a:xfrm>
              <a:off x="2352691" y="4990636"/>
              <a:ext cx="1314716" cy="907466"/>
            </a:xfrm>
            <a:prstGeom prst="can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Validation</a:t>
              </a:r>
            </a:p>
            <a:p>
              <a:pPr algn="ctr"/>
              <a:r>
                <a:rPr lang="en-US" dirty="0" smtClean="0"/>
                <a:t>Data</a:t>
              </a:r>
            </a:p>
          </p:txBody>
        </p:sp>
        <p:sp>
          <p:nvSpPr>
            <p:cNvPr id="25" name="Can 24"/>
            <p:cNvSpPr/>
            <p:nvPr/>
          </p:nvSpPr>
          <p:spPr>
            <a:xfrm>
              <a:off x="2419190" y="3418532"/>
              <a:ext cx="1241571" cy="907466"/>
            </a:xfrm>
            <a:prstGeom prst="can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Training</a:t>
              </a:r>
            </a:p>
            <a:p>
              <a:pPr algn="ctr"/>
              <a:r>
                <a:rPr lang="en-US" dirty="0" smtClean="0"/>
                <a:t>Data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776945" y="3570932"/>
            <a:ext cx="1314716" cy="2479570"/>
            <a:chOff x="2505091" y="3570932"/>
            <a:chExt cx="1314716" cy="2479570"/>
          </a:xfrm>
        </p:grpSpPr>
        <p:sp>
          <p:nvSpPr>
            <p:cNvPr id="36" name="Can 35"/>
            <p:cNvSpPr/>
            <p:nvPr/>
          </p:nvSpPr>
          <p:spPr>
            <a:xfrm>
              <a:off x="2505091" y="5143036"/>
              <a:ext cx="1314716" cy="907466"/>
            </a:xfrm>
            <a:prstGeom prst="can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Validation</a:t>
              </a:r>
            </a:p>
            <a:p>
              <a:pPr algn="ctr"/>
              <a:r>
                <a:rPr lang="en-US" dirty="0" smtClean="0"/>
                <a:t>Data</a:t>
              </a:r>
            </a:p>
          </p:txBody>
        </p:sp>
        <p:sp>
          <p:nvSpPr>
            <p:cNvPr id="26" name="Can 25"/>
            <p:cNvSpPr/>
            <p:nvPr/>
          </p:nvSpPr>
          <p:spPr>
            <a:xfrm>
              <a:off x="2571590" y="3570932"/>
              <a:ext cx="1241571" cy="907466"/>
            </a:xfrm>
            <a:prstGeom prst="can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Training</a:t>
              </a:r>
            </a:p>
            <a:p>
              <a:pPr algn="ctr"/>
              <a:r>
                <a:rPr lang="en-US" dirty="0" smtClean="0"/>
                <a:t>Data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Dealing with noise</a:t>
            </a:r>
            <a:endParaRPr lang="en-US" dirty="0"/>
          </a:p>
        </p:txBody>
      </p:sp>
      <p:grpSp>
        <p:nvGrpSpPr>
          <p:cNvPr id="35" name="Group 34"/>
          <p:cNvGrpSpPr/>
          <p:nvPr/>
        </p:nvGrpSpPr>
        <p:grpSpPr>
          <a:xfrm>
            <a:off x="2995299" y="3715778"/>
            <a:ext cx="3750508" cy="917582"/>
            <a:chOff x="1826444" y="5196443"/>
            <a:chExt cx="3750508" cy="917582"/>
          </a:xfrm>
        </p:grpSpPr>
        <p:sp>
          <p:nvSpPr>
            <p:cNvPr id="4" name="Rounded Rectangle 3"/>
            <p:cNvSpPr/>
            <p:nvPr/>
          </p:nvSpPr>
          <p:spPr>
            <a:xfrm>
              <a:off x="4065682" y="5202543"/>
              <a:ext cx="1511270" cy="911482"/>
            </a:xfrm>
            <a:prstGeom prst="round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Noisy</a:t>
              </a:r>
            </a:p>
            <a:p>
              <a:pPr algn="ctr"/>
              <a:r>
                <a:rPr lang="en-US" dirty="0" smtClean="0"/>
                <a:t>Learner</a:t>
              </a:r>
            </a:p>
          </p:txBody>
        </p:sp>
        <p:sp>
          <p:nvSpPr>
            <p:cNvPr id="5" name="Can 4"/>
            <p:cNvSpPr/>
            <p:nvPr/>
          </p:nvSpPr>
          <p:spPr>
            <a:xfrm>
              <a:off x="1826444" y="5196443"/>
              <a:ext cx="1241571" cy="907466"/>
            </a:xfrm>
            <a:prstGeom prst="can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Training</a:t>
              </a:r>
            </a:p>
            <a:p>
              <a:pPr algn="ctr"/>
              <a:r>
                <a:rPr lang="en-US" dirty="0" smtClean="0"/>
                <a:t>Data</a:t>
              </a:r>
            </a:p>
          </p:txBody>
        </p:sp>
        <p:sp>
          <p:nvSpPr>
            <p:cNvPr id="8" name="Right Arrow 7"/>
            <p:cNvSpPr/>
            <p:nvPr/>
          </p:nvSpPr>
          <p:spPr>
            <a:xfrm>
              <a:off x="3161915" y="5597701"/>
              <a:ext cx="827715" cy="121166"/>
            </a:xfrm>
            <a:prstGeom prst="rightArrow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ounded Rectangle 15"/>
          <p:cNvSpPr/>
          <p:nvPr/>
        </p:nvSpPr>
        <p:spPr>
          <a:xfrm>
            <a:off x="5234537" y="2035482"/>
            <a:ext cx="1511270" cy="9114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Hyper-Parameter Tuner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6821859" y="2883243"/>
            <a:ext cx="3950044" cy="2953320"/>
            <a:chOff x="6550005" y="2883243"/>
            <a:chExt cx="3950044" cy="2953320"/>
          </a:xfrm>
        </p:grpSpPr>
        <p:sp>
          <p:nvSpPr>
            <p:cNvPr id="29" name="Curved Left Arrow 28"/>
            <p:cNvSpPr/>
            <p:nvPr/>
          </p:nvSpPr>
          <p:spPr>
            <a:xfrm flipV="1">
              <a:off x="6550005" y="2883243"/>
              <a:ext cx="592429" cy="2953320"/>
            </a:xfrm>
            <a:prstGeom prst="curved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/>
                <p:cNvSpPr txBox="1"/>
                <p:nvPr/>
              </p:nvSpPr>
              <p:spPr>
                <a:xfrm>
                  <a:off x="7194589" y="3690552"/>
                  <a:ext cx="3305460" cy="147732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dirty="0" smtClean="0"/>
                    <a:t>Per-sample learner accuracy</a:t>
                  </a:r>
                  <a:endParaRPr lang="en-US" b="0" i="0" dirty="0" smtClean="0">
                    <a:latin typeface="Cambria Math" panose="02040503050406030204" pitchFamily="18" charset="0"/>
                  </a:endParaRPr>
                </a:p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ctrlPr>
                              <a:rPr lang="en-US" b="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</m:oMath>
                    </m:oMathPara>
                  </a14:m>
                  <a:endParaRPr lang="en-US" i="1" dirty="0" smtClean="0">
                    <a:latin typeface="Cambria Math" panose="02040503050406030204" pitchFamily="18" charset="0"/>
                  </a:endParaRPr>
                </a:p>
                <a:p>
                  <a:pPr algn="ctr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oMath>
                    </m:oMathPara>
                  </a14:m>
                  <a:endParaRPr lang="en-US" b="0" dirty="0" smtClean="0"/>
                </a:p>
                <a:p>
                  <a:pPr algn="ctr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𝛼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n-US" dirty="0" smtClean="0"/>
                </a:p>
                <a:p>
                  <a:pPr algn="ctr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𝛼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0" name="TextBox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94589" y="3690552"/>
                  <a:ext cx="3305460" cy="1477328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 l="-185" t="-2058" r="-185" b="-329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0" name="Group 39"/>
          <p:cNvGrpSpPr/>
          <p:nvPr/>
        </p:nvGrpSpPr>
        <p:grpSpPr>
          <a:xfrm>
            <a:off x="2922155" y="5314139"/>
            <a:ext cx="3823652" cy="917582"/>
            <a:chOff x="2588595" y="5457754"/>
            <a:chExt cx="3823652" cy="917582"/>
          </a:xfrm>
        </p:grpSpPr>
        <p:sp>
          <p:nvSpPr>
            <p:cNvPr id="10" name="Rounded Rectangle 9"/>
            <p:cNvSpPr/>
            <p:nvPr/>
          </p:nvSpPr>
          <p:spPr>
            <a:xfrm>
              <a:off x="4900977" y="5463854"/>
              <a:ext cx="1511270" cy="911482"/>
            </a:xfrm>
            <a:prstGeom prst="round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Validator</a:t>
              </a:r>
            </a:p>
          </p:txBody>
        </p:sp>
        <p:sp>
          <p:nvSpPr>
            <p:cNvPr id="11" name="Can 10"/>
            <p:cNvSpPr/>
            <p:nvPr/>
          </p:nvSpPr>
          <p:spPr>
            <a:xfrm>
              <a:off x="2588595" y="5457754"/>
              <a:ext cx="1314716" cy="907466"/>
            </a:xfrm>
            <a:prstGeom prst="can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Validation</a:t>
              </a:r>
            </a:p>
            <a:p>
              <a:pPr algn="ctr"/>
              <a:r>
                <a:rPr lang="en-US" dirty="0" smtClean="0"/>
                <a:t>Data</a:t>
              </a:r>
            </a:p>
          </p:txBody>
        </p:sp>
        <p:sp>
          <p:nvSpPr>
            <p:cNvPr id="13" name="Right Arrow 12"/>
            <p:cNvSpPr/>
            <p:nvPr/>
          </p:nvSpPr>
          <p:spPr>
            <a:xfrm>
              <a:off x="3997210" y="5859012"/>
              <a:ext cx="827715" cy="121166"/>
            </a:xfrm>
            <a:prstGeom prst="rightArrow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4387649" y="4661926"/>
            <a:ext cx="2454449" cy="630043"/>
            <a:chOff x="4115795" y="4661926"/>
            <a:chExt cx="2454449" cy="630043"/>
          </a:xfrm>
        </p:grpSpPr>
        <p:sp>
          <p:nvSpPr>
            <p:cNvPr id="31" name="Curved Left Arrow 30"/>
            <p:cNvSpPr/>
            <p:nvPr/>
          </p:nvSpPr>
          <p:spPr>
            <a:xfrm>
              <a:off x="6358170" y="4661926"/>
              <a:ext cx="212074" cy="630043"/>
            </a:xfrm>
            <a:prstGeom prst="curvedLeftArrow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/>
                <p:cNvSpPr txBox="1"/>
                <p:nvPr/>
              </p:nvSpPr>
              <p:spPr>
                <a:xfrm>
                  <a:off x="4115795" y="4764519"/>
                  <a:ext cx="205216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 smtClean="0"/>
                    <a:t>Learned model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sub>
                      </m:sSub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2" name="TextBox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15795" y="4764519"/>
                  <a:ext cx="2052164" cy="369332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2077" t="-10000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4" name="Group 43"/>
          <p:cNvGrpSpPr/>
          <p:nvPr/>
        </p:nvGrpSpPr>
        <p:grpSpPr>
          <a:xfrm>
            <a:off x="5077029" y="2988154"/>
            <a:ext cx="450566" cy="702398"/>
            <a:chOff x="4805175" y="2988154"/>
            <a:chExt cx="450566" cy="70239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4805175" y="3107945"/>
                  <a:ext cx="39363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05175" y="3107945"/>
                  <a:ext cx="393633" cy="369332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1" name="Down Arrow 40"/>
            <p:cNvSpPr/>
            <p:nvPr/>
          </p:nvSpPr>
          <p:spPr>
            <a:xfrm>
              <a:off x="5141875" y="2988154"/>
              <a:ext cx="113866" cy="70239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842098" y="2216318"/>
            <a:ext cx="3619671" cy="533593"/>
            <a:chOff x="5655843" y="2098872"/>
            <a:chExt cx="3619671" cy="53359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Rounded Rectangle 37"/>
                <p:cNvSpPr/>
                <p:nvPr/>
              </p:nvSpPr>
              <p:spPr>
                <a:xfrm>
                  <a:off x="6481977" y="2098872"/>
                  <a:ext cx="2793537" cy="533593"/>
                </a:xfrm>
                <a:prstGeom prst="round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/>
                    <a:t>Best hyper-</a:t>
                  </a:r>
                  <a:r>
                    <a:rPr lang="en-US" dirty="0" err="1" smtClean="0"/>
                    <a:t>param</a:t>
                  </a:r>
                  <a:r>
                    <a:rPr lang="en-US" dirty="0" smtClean="0"/>
                    <a:t>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" name="Rounded Rectangle 1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81977" y="2098872"/>
                  <a:ext cx="2793537" cy="533593"/>
                </a:xfrm>
                <a:prstGeom prst="roundRect">
                  <a:avLst/>
                </a:prstGeom>
                <a:blipFill rotWithShape="0">
                  <a:blip r:embed="rId4"/>
                  <a:stretch>
                    <a:fillRect b="-112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5" name="Right Arrow 44"/>
            <p:cNvSpPr/>
            <p:nvPr/>
          </p:nvSpPr>
          <p:spPr>
            <a:xfrm>
              <a:off x="5655843" y="2315054"/>
              <a:ext cx="729842" cy="117446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763419" y="4000500"/>
            <a:ext cx="1936749" cy="1313639"/>
            <a:chOff x="763419" y="4000500"/>
            <a:chExt cx="1936749" cy="1313639"/>
          </a:xfrm>
        </p:grpSpPr>
        <p:cxnSp>
          <p:nvCxnSpPr>
            <p:cNvPr id="12" name="Straight Arrow Connector 11"/>
            <p:cNvCxnSpPr/>
            <p:nvPr/>
          </p:nvCxnSpPr>
          <p:spPr>
            <a:xfrm flipV="1">
              <a:off x="1861663" y="4000500"/>
              <a:ext cx="610482" cy="325498"/>
            </a:xfrm>
            <a:prstGeom prst="straightConnector1">
              <a:avLst/>
            </a:prstGeom>
            <a:ln w="508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/>
            <p:nvPr/>
          </p:nvCxnSpPr>
          <p:spPr>
            <a:xfrm>
              <a:off x="1827090" y="5190050"/>
              <a:ext cx="610482" cy="124089"/>
            </a:xfrm>
            <a:prstGeom prst="straightConnector1">
              <a:avLst/>
            </a:prstGeom>
            <a:ln w="508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763419" y="4328764"/>
              <a:ext cx="1936749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Cross-validation</a:t>
              </a:r>
            </a:p>
            <a:p>
              <a:r>
                <a:rPr lang="en-US" dirty="0" smtClean="0"/>
                <a:t>or</a:t>
              </a:r>
            </a:p>
            <a:p>
              <a:r>
                <a:rPr lang="en-US" dirty="0" err="1" smtClean="0"/>
                <a:t>boostrap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963858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Black-box tuning</a:t>
            </a:r>
            <a:endParaRPr lang="en-US" dirty="0"/>
          </a:p>
        </p:txBody>
      </p:sp>
      <p:grpSp>
        <p:nvGrpSpPr>
          <p:cNvPr id="35" name="Group 34"/>
          <p:cNvGrpSpPr/>
          <p:nvPr/>
        </p:nvGrpSpPr>
        <p:grpSpPr>
          <a:xfrm>
            <a:off x="2723445" y="3715778"/>
            <a:ext cx="3750508" cy="917582"/>
            <a:chOff x="1826444" y="5196443"/>
            <a:chExt cx="3750508" cy="917582"/>
          </a:xfrm>
        </p:grpSpPr>
        <p:sp>
          <p:nvSpPr>
            <p:cNvPr id="4" name="Rounded Rectangle 3"/>
            <p:cNvSpPr/>
            <p:nvPr/>
          </p:nvSpPr>
          <p:spPr>
            <a:xfrm>
              <a:off x="4065682" y="5202543"/>
              <a:ext cx="1511270" cy="911482"/>
            </a:xfrm>
            <a:prstGeom prst="round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Learner</a:t>
              </a:r>
            </a:p>
          </p:txBody>
        </p:sp>
        <p:sp>
          <p:nvSpPr>
            <p:cNvPr id="5" name="Can 4"/>
            <p:cNvSpPr/>
            <p:nvPr/>
          </p:nvSpPr>
          <p:spPr>
            <a:xfrm>
              <a:off x="1826444" y="5196443"/>
              <a:ext cx="1241571" cy="907466"/>
            </a:xfrm>
            <a:prstGeom prst="can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Training</a:t>
              </a:r>
            </a:p>
            <a:p>
              <a:pPr algn="ctr"/>
              <a:r>
                <a:rPr lang="en-US" dirty="0" smtClean="0"/>
                <a:t>Data</a:t>
              </a:r>
            </a:p>
          </p:txBody>
        </p:sp>
        <p:sp>
          <p:nvSpPr>
            <p:cNvPr id="8" name="Right Arrow 7"/>
            <p:cNvSpPr/>
            <p:nvPr/>
          </p:nvSpPr>
          <p:spPr>
            <a:xfrm>
              <a:off x="3161915" y="5597701"/>
              <a:ext cx="827715" cy="121166"/>
            </a:xfrm>
            <a:prstGeom prst="rightArrow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ounded Rectangle 15"/>
          <p:cNvSpPr/>
          <p:nvPr/>
        </p:nvSpPr>
        <p:spPr>
          <a:xfrm>
            <a:off x="4962683" y="2035482"/>
            <a:ext cx="1511270" cy="9114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Hyper-Parameter Tuner</a:t>
            </a:r>
          </a:p>
        </p:txBody>
      </p:sp>
      <p:sp>
        <p:nvSpPr>
          <p:cNvPr id="29" name="Curved Left Arrow 28"/>
          <p:cNvSpPr/>
          <p:nvPr/>
        </p:nvSpPr>
        <p:spPr>
          <a:xfrm flipV="1">
            <a:off x="6550005" y="2883243"/>
            <a:ext cx="592429" cy="295332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2650301" y="5314139"/>
            <a:ext cx="3823652" cy="917582"/>
            <a:chOff x="2588595" y="5457754"/>
            <a:chExt cx="3823652" cy="917582"/>
          </a:xfrm>
        </p:grpSpPr>
        <p:sp>
          <p:nvSpPr>
            <p:cNvPr id="10" name="Rounded Rectangle 9"/>
            <p:cNvSpPr/>
            <p:nvPr/>
          </p:nvSpPr>
          <p:spPr>
            <a:xfrm>
              <a:off x="4900977" y="5463854"/>
              <a:ext cx="1511270" cy="911482"/>
            </a:xfrm>
            <a:prstGeom prst="round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Validator</a:t>
              </a:r>
            </a:p>
          </p:txBody>
        </p:sp>
        <p:sp>
          <p:nvSpPr>
            <p:cNvPr id="11" name="Can 10"/>
            <p:cNvSpPr/>
            <p:nvPr/>
          </p:nvSpPr>
          <p:spPr>
            <a:xfrm>
              <a:off x="2588595" y="5457754"/>
              <a:ext cx="1314716" cy="907466"/>
            </a:xfrm>
            <a:prstGeom prst="can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Validation</a:t>
              </a:r>
            </a:p>
            <a:p>
              <a:pPr algn="ctr"/>
              <a:r>
                <a:rPr lang="en-US" dirty="0" smtClean="0"/>
                <a:t>Data</a:t>
              </a:r>
            </a:p>
          </p:txBody>
        </p:sp>
        <p:sp>
          <p:nvSpPr>
            <p:cNvPr id="13" name="Right Arrow 12"/>
            <p:cNvSpPr/>
            <p:nvPr/>
          </p:nvSpPr>
          <p:spPr>
            <a:xfrm>
              <a:off x="3997210" y="5859012"/>
              <a:ext cx="827715" cy="121166"/>
            </a:xfrm>
            <a:prstGeom prst="rightArrow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4115793" y="4661926"/>
            <a:ext cx="2454451" cy="630043"/>
            <a:chOff x="4115793" y="4661926"/>
            <a:chExt cx="2454451" cy="630043"/>
          </a:xfrm>
        </p:grpSpPr>
        <p:sp>
          <p:nvSpPr>
            <p:cNvPr id="31" name="Curved Left Arrow 30"/>
            <p:cNvSpPr/>
            <p:nvPr/>
          </p:nvSpPr>
          <p:spPr>
            <a:xfrm>
              <a:off x="6358170" y="4661926"/>
              <a:ext cx="212074" cy="630043"/>
            </a:xfrm>
            <a:prstGeom prst="curvedLeftArrow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/>
                <p:cNvSpPr txBox="1"/>
                <p:nvPr/>
              </p:nvSpPr>
              <p:spPr>
                <a:xfrm>
                  <a:off x="4115793" y="4764519"/>
                  <a:ext cx="205216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/>
                    <a:t>Learned model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𝛼</m:t>
                          </m:r>
                        </m:sub>
                      </m:sSub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2" name="TextBox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15793" y="4764519"/>
                  <a:ext cx="2052165" cy="369332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 l="-2077" t="-10000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9" name="Group 38"/>
          <p:cNvGrpSpPr/>
          <p:nvPr/>
        </p:nvGrpSpPr>
        <p:grpSpPr>
          <a:xfrm>
            <a:off x="6570244" y="2216318"/>
            <a:ext cx="3619671" cy="533593"/>
            <a:chOff x="5655843" y="2098872"/>
            <a:chExt cx="3619671" cy="53359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ounded Rectangle 16"/>
                <p:cNvSpPr/>
                <p:nvPr/>
              </p:nvSpPr>
              <p:spPr>
                <a:xfrm>
                  <a:off x="6481977" y="2098872"/>
                  <a:ext cx="2793537" cy="533593"/>
                </a:xfrm>
                <a:prstGeom prst="round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/>
                    <a:t>Best hyper-</a:t>
                  </a:r>
                  <a:r>
                    <a:rPr lang="en-US" dirty="0" err="1" smtClean="0"/>
                    <a:t>param</a:t>
                  </a:r>
                  <a:r>
                    <a:rPr lang="en-US" dirty="0" smtClean="0"/>
                    <a:t>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" name="Rounded Rectangle 1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81977" y="2098872"/>
                  <a:ext cx="2793537" cy="533593"/>
                </a:xfrm>
                <a:prstGeom prst="roundRect">
                  <a:avLst/>
                </a:prstGeom>
                <a:blipFill rotWithShape="0">
                  <a:blip r:embed="rId4"/>
                  <a:stretch>
                    <a:fillRect b="-112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4" name="Right Arrow 33"/>
            <p:cNvSpPr/>
            <p:nvPr/>
          </p:nvSpPr>
          <p:spPr>
            <a:xfrm>
              <a:off x="5655843" y="2315054"/>
              <a:ext cx="729842" cy="117446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4805175" y="2988154"/>
            <a:ext cx="450566" cy="702398"/>
            <a:chOff x="4805175" y="2988154"/>
            <a:chExt cx="450566" cy="70239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4805175" y="3107945"/>
                  <a:ext cx="39363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05175" y="3107945"/>
                  <a:ext cx="393633" cy="369332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1" name="Down Arrow 40"/>
            <p:cNvSpPr/>
            <p:nvPr/>
          </p:nvSpPr>
          <p:spPr>
            <a:xfrm>
              <a:off x="5141875" y="2988154"/>
              <a:ext cx="113866" cy="70239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>
            <a:off x="2516957" y="3697174"/>
            <a:ext cx="4053287" cy="263483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(Noisy)</a:t>
            </a:r>
          </a:p>
          <a:p>
            <a:pPr algn="ctr"/>
            <a:r>
              <a:rPr lang="en-US" dirty="0" smtClean="0"/>
              <a:t>Black Box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7142435" y="3647911"/>
                <a:ext cx="3244494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Per-sample learner accuracy</a:t>
                </a:r>
                <a:endParaRPr lang="en-US" b="0" i="0" dirty="0" smtClean="0">
                  <a:latin typeface="Cambria Math" panose="02040503050406030204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𝛼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𝛼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2435" y="3647911"/>
                <a:ext cx="3244494" cy="1477328"/>
              </a:xfrm>
              <a:prstGeom prst="rect">
                <a:avLst/>
              </a:prstGeom>
              <a:blipFill rotWithShape="0">
                <a:blip r:embed="rId6"/>
                <a:stretch>
                  <a:fillRect l="-1316" t="-2058" r="-940" b="-32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4330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Computational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Problem:   train-test black-box has noisy (stochastic) output</a:t>
            </a:r>
          </a:p>
          <a:p>
            <a:r>
              <a:rPr lang="en-US" dirty="0" smtClean="0"/>
              <a:t>Solution:</a:t>
            </a:r>
          </a:p>
          <a:p>
            <a:pPr lvl="1"/>
            <a:r>
              <a:rPr lang="en-US" dirty="0" smtClean="0"/>
              <a:t>Take multiple evaluations and average</a:t>
            </a:r>
          </a:p>
          <a:p>
            <a:pPr lvl="1"/>
            <a:r>
              <a:rPr lang="en-US" dirty="0"/>
              <a:t>Generate multiple training/validation datasets </a:t>
            </a:r>
            <a:r>
              <a:rPr lang="en-US" dirty="0" smtClean="0"/>
              <a:t>via cross-validation </a:t>
            </a:r>
            <a:r>
              <a:rPr lang="en-US" dirty="0"/>
              <a:t>or </a:t>
            </a:r>
            <a:r>
              <a:rPr lang="en-US" dirty="0" smtClean="0"/>
              <a:t>bootstrap</a:t>
            </a:r>
          </a:p>
          <a:p>
            <a:r>
              <a:rPr lang="en-US" dirty="0" smtClean="0"/>
              <a:t>Repeated for every candidate setting proposed by the hyper-parameter tuner</a:t>
            </a:r>
            <a:endParaRPr lang="en-US" dirty="0"/>
          </a:p>
          <a:p>
            <a:r>
              <a:rPr lang="en-US" dirty="0" smtClean="0"/>
              <a:t>Computationally expensive</a:t>
            </a:r>
          </a:p>
        </p:txBody>
      </p:sp>
    </p:spTree>
    <p:extLst>
      <p:ext uri="{BB962C8B-B14F-4D97-AF65-F5344CB8AC3E}">
        <p14:creationId xmlns:p14="http://schemas.microsoft.com/office/powerpoint/2010/main" val="1910284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61872" y="2299645"/>
            <a:ext cx="9692640" cy="1397124"/>
          </a:xfrm>
        </p:spPr>
        <p:txBody>
          <a:bodyPr/>
          <a:lstStyle/>
          <a:p>
            <a:r>
              <a:rPr lang="en-US" dirty="0" smtClean="0"/>
              <a:t>Q: How to EFFICIENTLY tune a STOCHASTIC black box?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3782291"/>
            <a:ext cx="8595360" cy="2397846"/>
          </a:xfrm>
        </p:spPr>
        <p:txBody>
          <a:bodyPr/>
          <a:lstStyle/>
          <a:p>
            <a:r>
              <a:rPr lang="en-US" dirty="0" smtClean="0"/>
              <a:t>Is full cross-validation required for every hyper-parameter candidate setting?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801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ew">
  <a:themeElements>
    <a:clrScheme name="View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7B713C7F-58B7-4AE9-B361-B13EB9EC4C0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TC103457515[[fn=View]]</Template>
  <TotalTime>17966</TotalTime>
  <Words>1103</Words>
  <Application>Microsoft Office PowerPoint</Application>
  <PresentationFormat>Widescreen</PresentationFormat>
  <Paragraphs>288</Paragraphs>
  <Slides>30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Gulim</vt:lpstr>
      <vt:lpstr>Arial</vt:lpstr>
      <vt:lpstr>Cambria Math</vt:lpstr>
      <vt:lpstr>Century Schoolbook</vt:lpstr>
      <vt:lpstr>Wingdings 2</vt:lpstr>
      <vt:lpstr>View</vt:lpstr>
      <vt:lpstr>Lazy Paired Hyper-Parameter Tuning </vt:lpstr>
      <vt:lpstr>Dirty secret of machine learning: Hyper-parameters</vt:lpstr>
      <vt:lpstr>Hyper-parameter auto-tuning</vt:lpstr>
      <vt:lpstr>Hyper-parameter auto-tuning</vt:lpstr>
      <vt:lpstr>Hyper-parameter auto-tuning</vt:lpstr>
      <vt:lpstr>Dealing with noise</vt:lpstr>
      <vt:lpstr>Black-box tuning</vt:lpstr>
      <vt:lpstr>Computational challenges</vt:lpstr>
      <vt:lpstr>Q: How to EFFICIENTLY tune a STOCHASTIC black box?</vt:lpstr>
      <vt:lpstr>Prior approaches</vt:lpstr>
      <vt:lpstr>Prior approaches</vt:lpstr>
      <vt:lpstr>A better approach</vt:lpstr>
      <vt:lpstr>Pairwise unmatched T-test</vt:lpstr>
      <vt:lpstr>Pairwise matched T-test</vt:lpstr>
      <vt:lpstr>Advantage of matched tests</vt:lpstr>
      <vt:lpstr>Lazy evaluations</vt:lpstr>
      <vt:lpstr>What is power analysis?</vt:lpstr>
      <vt:lpstr>Power analysis of T-test</vt:lpstr>
      <vt:lpstr>Algorithm LaPPT</vt:lpstr>
      <vt:lpstr>Experiment 1: Bernoulli candidates</vt:lpstr>
      <vt:lpstr>Experiment 1:  Results</vt:lpstr>
      <vt:lpstr>Experiment 2: Real learners</vt:lpstr>
      <vt:lpstr>Experiment 2: UCI datasets</vt:lpstr>
      <vt:lpstr>Experiment 2:  Tree learner results</vt:lpstr>
      <vt:lpstr>Why is LaPPT so much better?</vt:lpstr>
      <vt:lpstr>Other advantages</vt:lpstr>
      <vt:lpstr>Experiment 3:  Continuous hyper-parameters</vt:lpstr>
      <vt:lpstr>Experiment 3: Optimization quality results</vt:lpstr>
      <vt:lpstr>Experiment 3: Efficiency results</vt:lpstr>
      <vt:lpstr>Conclusions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Lazy Paired Hyper-Parameter Tuning</dc:title>
  <dc:creator>Alice Zheng</dc:creator>
  <cp:lastModifiedBy>Alice Zheng</cp:lastModifiedBy>
  <cp:revision>177</cp:revision>
  <dcterms:created xsi:type="dcterms:W3CDTF">2013-06-28T01:16:25Z</dcterms:created>
  <dcterms:modified xsi:type="dcterms:W3CDTF">2013-08-06T14:22:59Z</dcterms:modified>
</cp:coreProperties>
</file>